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333" r:id="rId3"/>
    <p:sldId id="334" r:id="rId4"/>
    <p:sldId id="335" r:id="rId5"/>
    <p:sldId id="319" r:id="rId6"/>
    <p:sldId id="287" r:id="rId7"/>
    <p:sldId id="325" r:id="rId8"/>
    <p:sldId id="326" r:id="rId9"/>
    <p:sldId id="327" r:id="rId10"/>
    <p:sldId id="328" r:id="rId11"/>
    <p:sldId id="283" r:id="rId12"/>
    <p:sldId id="329" r:id="rId13"/>
    <p:sldId id="330" r:id="rId14"/>
  </p:sldIdLst>
  <p:sldSz cx="9144000" cy="5143500" type="screen16x9"/>
  <p:notesSz cx="6858000" cy="9144000"/>
  <p:defaultTextStyle>
    <a:defPPr>
      <a:defRPr lang="de-DE"/>
    </a:defPPr>
    <a:lvl1pPr marL="0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43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085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127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169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212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254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296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339" algn="l" defTabSz="4080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7BF0D"/>
    <a:srgbClr val="D6EF91"/>
    <a:srgbClr val="D9D9D9"/>
    <a:srgbClr val="BCE646"/>
    <a:srgbClr val="48868E"/>
    <a:srgbClr val="708B39"/>
    <a:srgbClr val="F4FBE1"/>
    <a:srgbClr val="E8F6C0"/>
    <a:srgbClr val="FEF6F0"/>
    <a:srgbClr val="FDE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5" autoAdjust="0"/>
  </p:normalViewPr>
  <p:slideViewPr>
    <p:cSldViewPr snapToObjects="1">
      <p:cViewPr>
        <p:scale>
          <a:sx n="140" d="100"/>
          <a:sy n="140" d="100"/>
        </p:scale>
        <p:origin x="-720" y="-576"/>
      </p:cViewPr>
      <p:guideLst>
        <p:guide orient="horz" pos="16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70BA-69C4-C641-A36D-E71807105324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35701-AB5B-1E4F-9FC4-63F455217E5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706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71367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42735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514101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685468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856835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8203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9570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937" algn="l" defTabSz="17136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5701-AB5B-1E4F-9FC4-63F455217E5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1C58E61B-94BF-FC4B-8942-9C0645CAA0E1}" type="datetimeFigureOut">
              <a:rPr lang="de-DE" smtClean="0"/>
              <a:pPr/>
              <a:t>16.11.2015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53BF728E-12B1-224B-A688-BCF50FFD44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7681575" y="411956"/>
            <a:ext cx="5486400" cy="8777288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9201" y="411956"/>
            <a:ext cx="16309975" cy="8777288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1C58E61B-94BF-FC4B-8942-9C0645CAA0E1}" type="datetimeFigureOut">
              <a:rPr lang="de-DE" smtClean="0"/>
              <a:pPr/>
              <a:t>16.11.2015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53BF728E-12B1-224B-A688-BCF50FFD44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1C58E61B-94BF-FC4B-8942-9C0645CAA0E1}" type="datetimeFigureOut">
              <a:rPr lang="de-DE" smtClean="0"/>
              <a:pPr/>
              <a:t>16.11.2015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53BF728E-12B1-224B-A688-BCF50FFD44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4181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11" y="1597820"/>
            <a:ext cx="7772579" cy="1102519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423" y="2914650"/>
            <a:ext cx="6401157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0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888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126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021" y="3305175"/>
            <a:ext cx="7772579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021" y="2180034"/>
            <a:ext cx="7772579" cy="1125141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7136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73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1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468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683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203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19957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0937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712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41" y="1200150"/>
            <a:ext cx="4086288" cy="3394472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0572" y="1200150"/>
            <a:ext cx="4086288" cy="3394472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241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42" y="1151335"/>
            <a:ext cx="4040455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367" indent="0">
              <a:buNone/>
              <a:defRPr sz="700" b="1"/>
            </a:lvl2pPr>
            <a:lvl3pPr marL="342735" indent="0">
              <a:buNone/>
              <a:defRPr sz="700" b="1"/>
            </a:lvl3pPr>
            <a:lvl4pPr marL="514101" indent="0">
              <a:buNone/>
              <a:defRPr sz="600" b="1"/>
            </a:lvl4pPr>
            <a:lvl5pPr marL="685468" indent="0">
              <a:buNone/>
              <a:defRPr sz="600" b="1"/>
            </a:lvl5pPr>
            <a:lvl6pPr marL="856835" indent="0">
              <a:buNone/>
              <a:defRPr sz="600" b="1"/>
            </a:lvl6pPr>
            <a:lvl7pPr marL="1028203" indent="0">
              <a:buNone/>
              <a:defRPr sz="600" b="1"/>
            </a:lvl7pPr>
            <a:lvl8pPr marL="1199570" indent="0">
              <a:buNone/>
              <a:defRPr sz="600" b="1"/>
            </a:lvl8pPr>
            <a:lvl9pPr marL="1370937" indent="0">
              <a:buNone/>
              <a:defRPr sz="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42" y="1631156"/>
            <a:ext cx="4040455" cy="2963466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14" y="1151335"/>
            <a:ext cx="404164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367" indent="0">
              <a:buNone/>
              <a:defRPr sz="700" b="1"/>
            </a:lvl2pPr>
            <a:lvl3pPr marL="342735" indent="0">
              <a:buNone/>
              <a:defRPr sz="700" b="1"/>
            </a:lvl3pPr>
            <a:lvl4pPr marL="514101" indent="0">
              <a:buNone/>
              <a:defRPr sz="600" b="1"/>
            </a:lvl4pPr>
            <a:lvl5pPr marL="685468" indent="0">
              <a:buNone/>
              <a:defRPr sz="600" b="1"/>
            </a:lvl5pPr>
            <a:lvl6pPr marL="856835" indent="0">
              <a:buNone/>
              <a:defRPr sz="600" b="1"/>
            </a:lvl6pPr>
            <a:lvl7pPr marL="1028203" indent="0">
              <a:buNone/>
              <a:defRPr sz="600" b="1"/>
            </a:lvl7pPr>
            <a:lvl8pPr marL="1199570" indent="0">
              <a:buNone/>
              <a:defRPr sz="600" b="1"/>
            </a:lvl8pPr>
            <a:lvl9pPr marL="1370937" indent="0">
              <a:buNone/>
              <a:defRPr sz="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14" y="1631156"/>
            <a:ext cx="4041646" cy="2963466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481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022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920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34274" tIns="17136" rIns="34274" bIns="17136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40" y="204787"/>
            <a:ext cx="3008318" cy="871538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981" y="204788"/>
            <a:ext cx="5111878" cy="438983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140" y="1076326"/>
            <a:ext cx="3008318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367" indent="0">
              <a:buNone/>
              <a:defRPr sz="400"/>
            </a:lvl2pPr>
            <a:lvl3pPr marL="342735" indent="0">
              <a:buNone/>
              <a:defRPr sz="400"/>
            </a:lvl3pPr>
            <a:lvl4pPr marL="514101" indent="0">
              <a:buNone/>
              <a:defRPr sz="300"/>
            </a:lvl4pPr>
            <a:lvl5pPr marL="685468" indent="0">
              <a:buNone/>
              <a:defRPr sz="300"/>
            </a:lvl5pPr>
            <a:lvl6pPr marL="856835" indent="0">
              <a:buNone/>
              <a:defRPr sz="300"/>
            </a:lvl6pPr>
            <a:lvl7pPr marL="1028203" indent="0">
              <a:buNone/>
              <a:defRPr sz="300"/>
            </a:lvl7pPr>
            <a:lvl8pPr marL="1199570" indent="0">
              <a:buNone/>
              <a:defRPr sz="300"/>
            </a:lvl8pPr>
            <a:lvl9pPr marL="1370937" indent="0">
              <a:buNone/>
              <a:defRPr sz="3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321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54" y="3600451"/>
            <a:ext cx="5486281" cy="425053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54" y="459581"/>
            <a:ext cx="5486281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367" indent="0">
              <a:buNone/>
              <a:defRPr sz="1000"/>
            </a:lvl2pPr>
            <a:lvl3pPr marL="342735" indent="0">
              <a:buNone/>
              <a:defRPr sz="900"/>
            </a:lvl3pPr>
            <a:lvl4pPr marL="514101" indent="0">
              <a:buNone/>
              <a:defRPr sz="700"/>
            </a:lvl4pPr>
            <a:lvl5pPr marL="685468" indent="0">
              <a:buNone/>
              <a:defRPr sz="700"/>
            </a:lvl5pPr>
            <a:lvl6pPr marL="856835" indent="0">
              <a:buNone/>
              <a:defRPr sz="700"/>
            </a:lvl6pPr>
            <a:lvl7pPr marL="1028203" indent="0">
              <a:buNone/>
              <a:defRPr sz="700"/>
            </a:lvl7pPr>
            <a:lvl8pPr marL="1199570" indent="0">
              <a:buNone/>
              <a:defRPr sz="700"/>
            </a:lvl8pPr>
            <a:lvl9pPr marL="1370937" indent="0">
              <a:buNone/>
              <a:defRPr sz="700"/>
            </a:lvl9pPr>
          </a:lstStyle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54" y="4025504"/>
            <a:ext cx="5486281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367" indent="0">
              <a:buNone/>
              <a:defRPr sz="400"/>
            </a:lvl2pPr>
            <a:lvl3pPr marL="342735" indent="0">
              <a:buNone/>
              <a:defRPr sz="400"/>
            </a:lvl3pPr>
            <a:lvl4pPr marL="514101" indent="0">
              <a:buNone/>
              <a:defRPr sz="300"/>
            </a:lvl4pPr>
            <a:lvl5pPr marL="685468" indent="0">
              <a:buNone/>
              <a:defRPr sz="300"/>
            </a:lvl5pPr>
            <a:lvl6pPr marL="856835" indent="0">
              <a:buNone/>
              <a:defRPr sz="300"/>
            </a:lvl6pPr>
            <a:lvl7pPr marL="1028203" indent="0">
              <a:buNone/>
              <a:defRPr sz="300"/>
            </a:lvl7pPr>
            <a:lvl8pPr marL="1199570" indent="0">
              <a:buNone/>
              <a:defRPr sz="300"/>
            </a:lvl8pPr>
            <a:lvl9pPr marL="1370937" indent="0">
              <a:buNone/>
              <a:defRPr sz="3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507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0211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727" y="205978"/>
            <a:ext cx="2057132" cy="4388644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141" y="205978"/>
            <a:ext cx="6115444" cy="4388644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38713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154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1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2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2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457200" y="4657725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rmAutofit/>
          </a:bodyPr>
          <a:lstStyle/>
          <a:p>
            <a:pPr marL="0" marR="0" lvl="0" indent="0" algn="l" defTabSz="408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7C4B4-AE31-404B-B00C-420970C1C88F}" type="slidenum">
              <a:rPr lang="de-DE" sz="1000" smtClean="0">
                <a:latin typeface="Calibri"/>
                <a:ea typeface="+mj-ea"/>
                <a:cs typeface="Calibri"/>
              </a:rPr>
              <a:pPr marL="0" marR="0" lvl="0" indent="0" algn="l" defTabSz="40804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1000" dirty="0" smtClean="0">
                <a:latin typeface="Calibri"/>
                <a:ea typeface="+mj-ea"/>
                <a:cs typeface="Calibri"/>
              </a:rPr>
              <a:t> | Innovationsförderung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Bild 7" descr="zentralschweiz_innovativ_rgb_2000x86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237" y="4286250"/>
            <a:ext cx="1328565" cy="563736"/>
          </a:xfrm>
          <a:prstGeom prst="rect">
            <a:avLst/>
          </a:prstGeom>
        </p:spPr>
      </p:pic>
      <p:pic>
        <p:nvPicPr>
          <p:cNvPr id="6" name="Grafik 5" descr="ITZ_Logo_kurz_4f_po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237" y="123478"/>
            <a:ext cx="1250769" cy="277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9200" y="2400300"/>
            <a:ext cx="10898188" cy="6788944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269788" y="2400300"/>
            <a:ext cx="10898187" cy="6788944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457200" y="4657725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rmAutofit/>
          </a:bodyPr>
          <a:lstStyle/>
          <a:p>
            <a:pPr marL="0" marR="0" lvl="0" indent="0" algn="l" defTabSz="408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7C4B4-AE31-404B-B00C-420970C1C88F}" type="slidenum">
              <a:rPr lang="de-DE" sz="1000" smtClean="0">
                <a:latin typeface="Calibri"/>
                <a:ea typeface="+mj-ea"/>
                <a:cs typeface="Calibri"/>
              </a:rPr>
              <a:pPr marL="0" marR="0" lvl="0" indent="0" algn="l" defTabSz="40804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1000" dirty="0" smtClean="0">
                <a:latin typeface="Calibri"/>
                <a:ea typeface="+mj-ea"/>
                <a:cs typeface="Calibri"/>
              </a:rPr>
              <a:t> | Innovationsförderung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Bild 8" descr="zentralschweiz_innovativ_rgb_2000x86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237" y="4286250"/>
            <a:ext cx="1328565" cy="563736"/>
          </a:xfrm>
          <a:prstGeom prst="rect">
            <a:avLst/>
          </a:prstGeom>
        </p:spPr>
      </p:pic>
      <p:pic>
        <p:nvPicPr>
          <p:cNvPr id="7" name="Grafik 6" descr="ITZ_Logo_kurz_4f_po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237" y="123478"/>
            <a:ext cx="1250769" cy="277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2100" b="1"/>
            </a:lvl1pPr>
            <a:lvl2pPr marL="408043" indent="0">
              <a:buNone/>
              <a:defRPr sz="1800" b="1"/>
            </a:lvl2pPr>
            <a:lvl3pPr marL="816085" indent="0">
              <a:buNone/>
              <a:defRPr sz="1600" b="1"/>
            </a:lvl3pPr>
            <a:lvl4pPr marL="1224127" indent="0">
              <a:buNone/>
              <a:defRPr sz="1400" b="1"/>
            </a:lvl4pPr>
            <a:lvl5pPr marL="1632169" indent="0">
              <a:buNone/>
              <a:defRPr sz="1400" b="1"/>
            </a:lvl5pPr>
            <a:lvl6pPr marL="2040212" indent="0">
              <a:buNone/>
              <a:defRPr sz="1400" b="1"/>
            </a:lvl6pPr>
            <a:lvl7pPr marL="2448254" indent="0">
              <a:buNone/>
              <a:defRPr sz="1400" b="1"/>
            </a:lvl7pPr>
            <a:lvl8pPr marL="2856296" indent="0">
              <a:buNone/>
              <a:defRPr sz="1400" b="1"/>
            </a:lvl8pPr>
            <a:lvl9pPr marL="3264339" indent="0">
              <a:buNone/>
              <a:defRPr sz="14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2100" b="1"/>
            </a:lvl1pPr>
            <a:lvl2pPr marL="408043" indent="0">
              <a:buNone/>
              <a:defRPr sz="1800" b="1"/>
            </a:lvl2pPr>
            <a:lvl3pPr marL="816085" indent="0">
              <a:buNone/>
              <a:defRPr sz="1600" b="1"/>
            </a:lvl3pPr>
            <a:lvl4pPr marL="1224127" indent="0">
              <a:buNone/>
              <a:defRPr sz="1400" b="1"/>
            </a:lvl4pPr>
            <a:lvl5pPr marL="1632169" indent="0">
              <a:buNone/>
              <a:defRPr sz="1400" b="1"/>
            </a:lvl5pPr>
            <a:lvl6pPr marL="2040212" indent="0">
              <a:buNone/>
              <a:defRPr sz="1400" b="1"/>
            </a:lvl6pPr>
            <a:lvl7pPr marL="2448254" indent="0">
              <a:buNone/>
              <a:defRPr sz="1400" b="1"/>
            </a:lvl7pPr>
            <a:lvl8pPr marL="2856296" indent="0">
              <a:buNone/>
              <a:defRPr sz="1400" b="1"/>
            </a:lvl8pPr>
            <a:lvl9pPr marL="3264339" indent="0">
              <a:buNone/>
              <a:defRPr sz="14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4657725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rmAutofit/>
          </a:bodyPr>
          <a:lstStyle/>
          <a:p>
            <a:pPr marL="0" marR="0" lvl="0" indent="0" algn="l" defTabSz="408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7C4B4-AE31-404B-B00C-420970C1C88F}" type="slidenum">
              <a:rPr lang="de-DE" sz="1000" smtClean="0">
                <a:latin typeface="Calibri"/>
                <a:ea typeface="+mj-ea"/>
                <a:cs typeface="Calibri"/>
              </a:rPr>
              <a:pPr marL="0" marR="0" lvl="0" indent="0" algn="l" defTabSz="40804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1000" dirty="0" smtClean="0">
                <a:latin typeface="Calibri"/>
                <a:ea typeface="+mj-ea"/>
                <a:cs typeface="Calibri"/>
              </a:rPr>
              <a:t> | Innovationsförderung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Bild 10" descr="zentralschweiz_innovativ_rgb_2000x86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237" y="4286250"/>
            <a:ext cx="1328565" cy="563736"/>
          </a:xfrm>
          <a:prstGeom prst="rect">
            <a:avLst/>
          </a:prstGeom>
        </p:spPr>
      </p:pic>
      <p:pic>
        <p:nvPicPr>
          <p:cNvPr id="9" name="Grafik 8" descr="ITZ_Logo_kurz_4f_po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237" y="123478"/>
            <a:ext cx="1250769" cy="277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457200" y="4657725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rmAutofit/>
          </a:bodyPr>
          <a:lstStyle/>
          <a:p>
            <a:pPr marL="0" marR="0" lvl="0" indent="0" algn="l" defTabSz="408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7C4B4-AE31-404B-B00C-420970C1C88F}" type="slidenum">
              <a:rPr lang="de-DE" sz="1000" smtClean="0">
                <a:latin typeface="Calibri"/>
                <a:ea typeface="+mj-ea"/>
                <a:cs typeface="Calibri"/>
              </a:rPr>
              <a:pPr marL="0" marR="0" lvl="0" indent="0" algn="l" defTabSz="40804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1000" dirty="0" smtClean="0">
                <a:latin typeface="Calibri"/>
                <a:ea typeface="+mj-ea"/>
                <a:cs typeface="Calibri"/>
              </a:rPr>
              <a:t> | Innovationsförderung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Bild 6" descr="zentralschweiz_innovativ_rgb_2000x86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237" y="4286250"/>
            <a:ext cx="1328565" cy="563736"/>
          </a:xfrm>
          <a:prstGeom prst="rect">
            <a:avLst/>
          </a:prstGeom>
        </p:spPr>
      </p:pic>
      <p:pic>
        <p:nvPicPr>
          <p:cNvPr id="5" name="Grafik 4" descr="ITZ_Logo_kurz_4f_po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237" y="123478"/>
            <a:ext cx="1250769" cy="277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1C58E61B-94BF-FC4B-8942-9C0645CAA0E1}" type="datetimeFigureOut">
              <a:rPr lang="de-DE" smtClean="0"/>
              <a:pPr/>
              <a:t>16.11.2015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53BF728E-12B1-224B-A688-BCF50FFD44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1200"/>
            </a:lvl1pPr>
            <a:lvl2pPr marL="408043" indent="0">
              <a:buNone/>
              <a:defRPr sz="1100"/>
            </a:lvl2pPr>
            <a:lvl3pPr marL="816085" indent="0">
              <a:buNone/>
              <a:defRPr sz="900"/>
            </a:lvl3pPr>
            <a:lvl4pPr marL="1224127" indent="0">
              <a:buNone/>
              <a:defRPr sz="800"/>
            </a:lvl4pPr>
            <a:lvl5pPr marL="1632169" indent="0">
              <a:buNone/>
              <a:defRPr sz="800"/>
            </a:lvl5pPr>
            <a:lvl6pPr marL="2040212" indent="0">
              <a:buNone/>
              <a:defRPr sz="800"/>
            </a:lvl6pPr>
            <a:lvl7pPr marL="2448254" indent="0">
              <a:buNone/>
              <a:defRPr sz="800"/>
            </a:lvl7pPr>
            <a:lvl8pPr marL="2856296" indent="0">
              <a:buNone/>
              <a:defRPr sz="800"/>
            </a:lvl8pPr>
            <a:lvl9pPr marL="3264339" indent="0">
              <a:buNone/>
              <a:defRPr sz="8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1C58E61B-94BF-FC4B-8942-9C0645CAA0E1}" type="datetimeFigureOut">
              <a:rPr lang="de-DE" smtClean="0"/>
              <a:pPr/>
              <a:t>16.11.2015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53BF728E-12B1-224B-A688-BCF50FFD44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2800"/>
            </a:lvl1pPr>
            <a:lvl2pPr marL="408043" indent="0">
              <a:buNone/>
              <a:defRPr sz="2500"/>
            </a:lvl2pPr>
            <a:lvl3pPr marL="816085" indent="0">
              <a:buNone/>
              <a:defRPr sz="2100"/>
            </a:lvl3pPr>
            <a:lvl4pPr marL="1224127" indent="0">
              <a:buNone/>
              <a:defRPr sz="1800"/>
            </a:lvl4pPr>
            <a:lvl5pPr marL="1632169" indent="0">
              <a:buNone/>
              <a:defRPr sz="1800"/>
            </a:lvl5pPr>
            <a:lvl6pPr marL="2040212" indent="0">
              <a:buNone/>
              <a:defRPr sz="1800"/>
            </a:lvl6pPr>
            <a:lvl7pPr marL="2448254" indent="0">
              <a:buNone/>
              <a:defRPr sz="1800"/>
            </a:lvl7pPr>
            <a:lvl8pPr marL="2856296" indent="0">
              <a:buNone/>
              <a:defRPr sz="1800"/>
            </a:lvl8pPr>
            <a:lvl9pPr marL="3264339" indent="0">
              <a:buNone/>
              <a:defRPr sz="18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1200"/>
            </a:lvl1pPr>
            <a:lvl2pPr marL="408043" indent="0">
              <a:buNone/>
              <a:defRPr sz="1100"/>
            </a:lvl2pPr>
            <a:lvl3pPr marL="816085" indent="0">
              <a:buNone/>
              <a:defRPr sz="900"/>
            </a:lvl3pPr>
            <a:lvl4pPr marL="1224127" indent="0">
              <a:buNone/>
              <a:defRPr sz="800"/>
            </a:lvl4pPr>
            <a:lvl5pPr marL="1632169" indent="0">
              <a:buNone/>
              <a:defRPr sz="800"/>
            </a:lvl5pPr>
            <a:lvl6pPr marL="2040212" indent="0">
              <a:buNone/>
              <a:defRPr sz="800"/>
            </a:lvl6pPr>
            <a:lvl7pPr marL="2448254" indent="0">
              <a:buNone/>
              <a:defRPr sz="800"/>
            </a:lvl7pPr>
            <a:lvl8pPr marL="2856296" indent="0">
              <a:buNone/>
              <a:defRPr sz="800"/>
            </a:lvl8pPr>
            <a:lvl9pPr marL="3264339" indent="0">
              <a:buNone/>
              <a:defRPr sz="8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1C58E61B-94BF-FC4B-8942-9C0645CAA0E1}" type="datetimeFigureOut">
              <a:rPr lang="de-DE" smtClean="0"/>
              <a:pPr/>
              <a:t>16.11.2015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53BF728E-12B1-224B-A688-BCF50FFD44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0804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32" indent="-306032" algn="l" defTabSz="40804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68" indent="-255027" algn="l" defTabSz="408043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106" indent="-204021" algn="l" defTabSz="40804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147" indent="-204021" algn="l" defTabSz="408043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190" indent="-204021" algn="l" defTabSz="408043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233" indent="-204021" algn="l" defTabSz="40804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275" indent="-204021" algn="l" defTabSz="40804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318" indent="-204021" algn="l" defTabSz="40804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359" indent="-204021" algn="l" defTabSz="40804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43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85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127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169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212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254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296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39" algn="l" defTabSz="4080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142" y="205978"/>
            <a:ext cx="8229719" cy="857250"/>
          </a:xfrm>
          <a:prstGeom prst="rect">
            <a:avLst/>
          </a:prstGeom>
        </p:spPr>
        <p:txBody>
          <a:bodyPr vert="horz" lIns="34274" tIns="17136" rIns="34274" bIns="17136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42" y="1200150"/>
            <a:ext cx="8229719" cy="3394472"/>
          </a:xfrm>
          <a:prstGeom prst="rect">
            <a:avLst/>
          </a:prstGeom>
        </p:spPr>
        <p:txBody>
          <a:bodyPr vert="horz" lIns="34274" tIns="17136" rIns="34274" bIns="17136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140" y="4767262"/>
            <a:ext cx="2133918" cy="273844"/>
          </a:xfrm>
          <a:prstGeom prst="rect">
            <a:avLst/>
          </a:prstGeom>
        </p:spPr>
        <p:txBody>
          <a:bodyPr vert="horz" lIns="34274" tIns="17136" rIns="34274" bIns="17136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7888-1F36-DD4A-A458-9D285E931D03}" type="datetimeFigureOut">
              <a:rPr lang="de-DE" smtClean="0"/>
              <a:pPr/>
              <a:t>16.11.2015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389" y="4767262"/>
            <a:ext cx="2895223" cy="273844"/>
          </a:xfrm>
          <a:prstGeom prst="rect">
            <a:avLst/>
          </a:prstGeom>
        </p:spPr>
        <p:txBody>
          <a:bodyPr vert="horz" lIns="34274" tIns="17136" rIns="34274" bIns="17136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2943" y="4767262"/>
            <a:ext cx="2133917" cy="273844"/>
          </a:xfrm>
          <a:prstGeom prst="rect">
            <a:avLst/>
          </a:prstGeom>
        </p:spPr>
        <p:txBody>
          <a:bodyPr vert="horz" lIns="34274" tIns="17136" rIns="34274" bIns="17136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E6BD-EF3F-944F-8EA1-0664A13DA66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28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71367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25" indent="-128525" algn="l" defTabSz="171367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472" indent="-107105" algn="l" defTabSz="171367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18" indent="-85683" algn="l" defTabSz="171367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9785" indent="-85683" algn="l" defTabSz="171367" rtl="0" eaLnBrk="1" latinLnBrk="0" hangingPunct="1">
        <a:spcBef>
          <a:spcPct val="20000"/>
        </a:spcBef>
        <a:buFont typeface="Arial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71152" indent="-85683" algn="l" defTabSz="171367" rtl="0" eaLnBrk="1" latinLnBrk="0" hangingPunct="1">
        <a:spcBef>
          <a:spcPct val="20000"/>
        </a:spcBef>
        <a:buFont typeface="Arial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42520" indent="-85683" algn="l" defTabSz="171367" rtl="0" eaLnBrk="1" latinLnBrk="0" hangingPunct="1">
        <a:spcBef>
          <a:spcPct val="20000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887" indent="-85683" algn="l" defTabSz="171367" rtl="0" eaLnBrk="1" latinLnBrk="0" hangingPunct="1">
        <a:spcBef>
          <a:spcPct val="20000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254" indent="-85683" algn="l" defTabSz="171367" rtl="0" eaLnBrk="1" latinLnBrk="0" hangingPunct="1">
        <a:spcBef>
          <a:spcPct val="20000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20" indent="-85683" algn="l" defTabSz="171367" rtl="0" eaLnBrk="1" latinLnBrk="0" hangingPunct="1">
        <a:spcBef>
          <a:spcPct val="20000"/>
        </a:spcBef>
        <a:buFont typeface="Arial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367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735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101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468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6835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203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99570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0937" algn="l" defTabSz="17136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ermuenchenblog.de/wp-content/uploads/2012/08/Ausstellung-PLATTFORM-I_c_Antoine_Squilacce.jpg"/>
          <p:cNvPicPr>
            <a:picLocks noChangeAspect="1" noChangeArrowheads="1"/>
          </p:cNvPicPr>
          <p:nvPr/>
        </p:nvPicPr>
        <p:blipFill>
          <a:blip r:embed="rId3"/>
          <a:srcRect t="9462" r="2041" b="42884"/>
          <a:stretch>
            <a:fillRect/>
          </a:stretch>
        </p:blipFill>
        <p:spPr bwMode="auto">
          <a:xfrm>
            <a:off x="-7420" y="1040558"/>
            <a:ext cx="9144000" cy="3136767"/>
          </a:xfrm>
          <a:prstGeom prst="rect">
            <a:avLst/>
          </a:prstGeom>
          <a:noFill/>
        </p:spPr>
      </p:pic>
      <p:sp>
        <p:nvSpPr>
          <p:cNvPr id="45" name="Titel 1"/>
          <p:cNvSpPr txBox="1">
            <a:spLocks/>
          </p:cNvSpPr>
          <p:nvPr/>
        </p:nvSpPr>
        <p:spPr>
          <a:xfrm>
            <a:off x="490720" y="304601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500" dirty="0" smtClean="0">
                <a:solidFill>
                  <a:srgbClr val="97BF0D"/>
                </a:solidFill>
                <a:latin typeface="Calibri"/>
                <a:ea typeface="+mj-ea"/>
                <a:cs typeface="Calibri"/>
              </a:rPr>
              <a:t>ITZ:</a:t>
            </a:r>
            <a:r>
              <a:rPr lang="de-DE" sz="2500" dirty="0" smtClean="0">
                <a:latin typeface="Calibri"/>
                <a:ea typeface="+mj-ea"/>
                <a:cs typeface="Calibri"/>
              </a:rPr>
              <a:t> </a:t>
            </a:r>
            <a:r>
              <a:rPr lang="de-CH" sz="2500" dirty="0" err="1" smtClean="0"/>
              <a:t>Innovations</a:t>
            </a:r>
            <a:r>
              <a:rPr lang="de-CH" sz="2500" dirty="0" smtClean="0"/>
              <a:t> Plattform</a:t>
            </a:r>
            <a:endParaRPr lang="de-DE" sz="2500" dirty="0" smtClean="0"/>
          </a:p>
        </p:txBody>
      </p:sp>
      <p:pic>
        <p:nvPicPr>
          <p:cNvPr id="7" name="Grafik 6" descr="ITZ_Logo_kurz_4f_po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7357" y="1161851"/>
            <a:ext cx="2200557" cy="488926"/>
          </a:xfrm>
          <a:prstGeom prst="rect">
            <a:avLst/>
          </a:prstGeom>
        </p:spPr>
      </p:pic>
      <p:pic>
        <p:nvPicPr>
          <p:cNvPr id="8" name="Bild 6" descr="zentralschweiz_innovativ_rgb_2000x86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660" b="22157"/>
          <a:stretch>
            <a:fillRect/>
          </a:stretch>
        </p:blipFill>
        <p:spPr>
          <a:xfrm>
            <a:off x="5595497" y="1928421"/>
            <a:ext cx="560679" cy="427305"/>
          </a:xfrm>
          <a:prstGeom prst="rect">
            <a:avLst/>
          </a:prstGeom>
        </p:spPr>
      </p:pic>
      <p:pic>
        <p:nvPicPr>
          <p:cNvPr id="10" name="Bild 6" descr="zentralschweiz_innovativ_rgb_2000x8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237" y="4286250"/>
            <a:ext cx="1328565" cy="563736"/>
          </a:xfrm>
          <a:prstGeom prst="rect">
            <a:avLst/>
          </a:prstGeom>
        </p:spPr>
      </p:pic>
      <p:pic>
        <p:nvPicPr>
          <p:cNvPr id="24578" name="Picture 2" descr="Euresear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954" y="2787774"/>
            <a:ext cx="1368152" cy="438166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559751" y="1947222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KTI</a:t>
            </a:r>
            <a:endParaRPr lang="de-CH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Background Bioni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5629" y="1947222"/>
            <a:ext cx="901728" cy="281790"/>
          </a:xfrm>
          <a:prstGeom prst="rect">
            <a:avLst/>
          </a:prstGeom>
          <a:noFill/>
        </p:spPr>
      </p:pic>
      <p:cxnSp>
        <p:nvCxnSpPr>
          <p:cNvPr id="22" name="Gerade Verbindung 21"/>
          <p:cNvCxnSpPr/>
          <p:nvPr/>
        </p:nvCxnSpPr>
        <p:spPr>
          <a:xfrm flipH="1">
            <a:off x="473954" y="1978174"/>
            <a:ext cx="6410" cy="1607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444208" y="2555488"/>
            <a:ext cx="17781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Rechtsform: Verein</a:t>
            </a:r>
          </a:p>
          <a:p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Trägerschaft:</a:t>
            </a:r>
          </a:p>
          <a:p>
            <a:pPr>
              <a:buFontTx/>
              <a:buChar char="-"/>
            </a:pPr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 Kantone (Zentral-CH)</a:t>
            </a:r>
          </a:p>
          <a:p>
            <a:pPr>
              <a:buFontTx/>
              <a:buChar char="-"/>
            </a:pPr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 Fachhochschulen</a:t>
            </a:r>
          </a:p>
          <a:p>
            <a:pPr>
              <a:buFontTx/>
              <a:buChar char="-"/>
            </a:pPr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 Wirtschafts-Förderung</a:t>
            </a:r>
          </a:p>
          <a:p>
            <a:pPr>
              <a:buFontTx/>
              <a:buChar char="-"/>
            </a:pPr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 Wirtschaft</a:t>
            </a:r>
          </a:p>
          <a:p>
            <a:pPr>
              <a:buFontTx/>
              <a:buChar char="-"/>
            </a:pPr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 Einzelmitglieder</a:t>
            </a:r>
            <a:endParaRPr lang="de-CH" sz="1400" b="1" dirty="0" smtClean="0"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24" name="Bogen 23"/>
          <p:cNvSpPr/>
          <p:nvPr/>
        </p:nvSpPr>
        <p:spPr>
          <a:xfrm rot="17163685">
            <a:off x="2468206" y="-426881"/>
            <a:ext cx="4393870" cy="9165613"/>
          </a:xfrm>
          <a:prstGeom prst="arc">
            <a:avLst/>
          </a:prstGeom>
          <a:ln>
            <a:solidFill>
              <a:srgbClr val="D6EF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Textfeld 31"/>
          <p:cNvSpPr txBox="1"/>
          <p:nvPr/>
        </p:nvSpPr>
        <p:spPr>
          <a:xfrm>
            <a:off x="4564580" y="2147277"/>
            <a:ext cx="115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b="1" dirty="0" smtClean="0">
                <a:latin typeface="Netto Offc" pitchFamily="34" charset="0"/>
                <a:cs typeface="Netto Offc" pitchFamily="34" charset="0"/>
              </a:rPr>
              <a:t>zentralschweiz</a:t>
            </a:r>
          </a:p>
          <a:p>
            <a:pPr algn="r"/>
            <a:r>
              <a:rPr lang="de-CH" sz="1200" b="1" dirty="0" smtClean="0">
                <a:solidFill>
                  <a:srgbClr val="97BF0D"/>
                </a:solidFill>
                <a:latin typeface="Netto Offc" pitchFamily="34" charset="0"/>
                <a:cs typeface="Netto Offc" pitchFamily="34" charset="0"/>
              </a:rPr>
              <a:t>innovativ</a:t>
            </a:r>
            <a:endParaRPr lang="de-CH" sz="1200" b="1" dirty="0">
              <a:solidFill>
                <a:srgbClr val="97BF0D"/>
              </a:solidFill>
              <a:latin typeface="Netto Offc" pitchFamily="34" charset="0"/>
              <a:cs typeface="Netto Off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ung 54"/>
          <p:cNvGrpSpPr/>
          <p:nvPr/>
        </p:nvGrpSpPr>
        <p:grpSpPr>
          <a:xfrm>
            <a:off x="333081" y="884214"/>
            <a:ext cx="1651326" cy="1363500"/>
            <a:chOff x="2229560" y="7631762"/>
            <a:chExt cx="4404109" cy="3636000"/>
          </a:xfrm>
          <a:solidFill>
            <a:srgbClr val="97BC29"/>
          </a:solidFill>
        </p:grpSpPr>
        <p:sp>
          <p:nvSpPr>
            <p:cNvPr id="42" name="Oval 52"/>
            <p:cNvSpPr/>
            <p:nvPr/>
          </p:nvSpPr>
          <p:spPr>
            <a:xfrm>
              <a:off x="2649987" y="7631762"/>
              <a:ext cx="3636000" cy="3636000"/>
            </a:xfrm>
            <a:prstGeom prst="ellipse">
              <a:avLst/>
            </a:prstGeom>
            <a:solidFill>
              <a:srgbClr val="8AB419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itel 1"/>
            <p:cNvSpPr txBox="1">
              <a:spLocks/>
            </p:cNvSpPr>
            <p:nvPr/>
          </p:nvSpPr>
          <p:spPr>
            <a:xfrm>
              <a:off x="2229560" y="8747482"/>
              <a:ext cx="4404109" cy="1851385"/>
            </a:xfrm>
            <a:prstGeom prst="rect">
              <a:avLst/>
            </a:prstGeom>
            <a:noFill/>
          </p:spPr>
          <p:txBody>
            <a:bodyPr vert="horz" lIns="217728" tIns="108864" rIns="217728" bIns="108864" rtlCol="0" anchor="t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de-CH" sz="1400" dirty="0" smtClean="0">
                  <a:solidFill>
                    <a:schemeClr val="bg1"/>
                  </a:solidFill>
                </a:rPr>
                <a:t>«</a:t>
              </a:r>
              <a:r>
                <a:rPr lang="de-DE" sz="1400" dirty="0" smtClean="0">
                  <a:solidFill>
                    <a:schemeClr val="bg1"/>
                  </a:solidFill>
                </a:rPr>
                <a:t>zentralschweiz innovativ</a:t>
              </a:r>
              <a:r>
                <a:rPr lang="de-CH" sz="1400" dirty="0" smtClean="0">
                  <a:solidFill>
                    <a:schemeClr val="bg1"/>
                  </a:solidFill>
                </a:rPr>
                <a:t>»</a:t>
              </a:r>
              <a:endParaRPr lang="de-DE" sz="14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45" name="Titel 1"/>
          <p:cNvSpPr txBox="1">
            <a:spLocks/>
          </p:cNvSpPr>
          <p:nvPr/>
        </p:nvSpPr>
        <p:spPr>
          <a:xfrm>
            <a:off x="490720" y="418356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400" dirty="0" smtClean="0">
                <a:solidFill>
                  <a:srgbClr val="97BF0D"/>
                </a:solidFill>
                <a:latin typeface="Calibri"/>
                <a:ea typeface="+mj-ea"/>
                <a:cs typeface="Calibri"/>
              </a:rPr>
              <a:t>I</a:t>
            </a:r>
            <a:r>
              <a:rPr lang="de-DE" sz="2400" dirty="0" err="1" smtClean="0">
                <a:solidFill>
                  <a:srgbClr val="97BC29"/>
                </a:solidFill>
                <a:latin typeface="Calibri"/>
                <a:ea typeface="+mj-ea"/>
                <a:cs typeface="Calibri"/>
              </a:rPr>
              <a:t>nnovation</a:t>
            </a:r>
            <a:r>
              <a:rPr lang="de-DE" sz="2400" dirty="0" smtClean="0">
                <a:solidFill>
                  <a:srgbClr val="97BC29"/>
                </a:solidFill>
                <a:latin typeface="Calibri"/>
                <a:ea typeface="+mj-ea"/>
                <a:cs typeface="Calibri"/>
              </a:rPr>
              <a:t> in der Praxis:</a:t>
            </a:r>
            <a:r>
              <a:rPr lang="de-DE" sz="2400" dirty="0" smtClean="0">
                <a:latin typeface="Calibri"/>
                <a:ea typeface="+mj-ea"/>
                <a:cs typeface="Calibri"/>
              </a:rPr>
              <a:t> </a:t>
            </a:r>
            <a:r>
              <a:rPr lang="de-DE" sz="2400" dirty="0" smtClean="0"/>
              <a:t>Programm </a:t>
            </a:r>
            <a:r>
              <a:rPr lang="de-CH" sz="2400" dirty="0" smtClean="0"/>
              <a:t>«</a:t>
            </a:r>
            <a:r>
              <a:rPr lang="de-DE" sz="2400" dirty="0" smtClean="0"/>
              <a:t>zentralschweiz innovativ</a:t>
            </a:r>
            <a:r>
              <a:rPr lang="de-CH" sz="2400" dirty="0" smtClean="0"/>
              <a:t>»</a:t>
            </a:r>
            <a:endParaRPr lang="de-DE" sz="2400" dirty="0" smtClean="0"/>
          </a:p>
        </p:txBody>
      </p:sp>
      <p:sp>
        <p:nvSpPr>
          <p:cNvPr id="49" name="Rechteck 48"/>
          <p:cNvSpPr/>
          <p:nvPr/>
        </p:nvSpPr>
        <p:spPr>
          <a:xfrm>
            <a:off x="2034049" y="884219"/>
            <a:ext cx="6434023" cy="3727925"/>
          </a:xfrm>
          <a:prstGeom prst="rect">
            <a:avLst/>
          </a:prstGeom>
        </p:spPr>
        <p:txBody>
          <a:bodyPr wrap="square" lIns="34274" tIns="17136" rIns="34274" bIns="17136" anchor="ctr">
            <a:spAutoFit/>
          </a:bodyPr>
          <a:lstStyle/>
          <a:p>
            <a:pPr marL="242882" indent="-242882"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CH" sz="1500" b="1" dirty="0" smtClean="0"/>
              <a:t>Sensibilisierung</a:t>
            </a:r>
          </a:p>
          <a:p>
            <a:pPr marL="242882" indent="-242882">
              <a:buClr>
                <a:srgbClr val="97BC29"/>
              </a:buClr>
              <a:buSzPct val="100000"/>
            </a:pPr>
            <a:r>
              <a:rPr lang="de-CH" sz="1500" b="1" dirty="0" smtClean="0"/>
              <a:t>	</a:t>
            </a:r>
            <a:r>
              <a:rPr lang="de-CH" sz="1500" dirty="0" smtClean="0">
                <a:cs typeface="Arial" pitchFamily="34" charset="0"/>
              </a:rPr>
              <a:t>Fördern einer aktiven Innovationskultur in der Zentralschweiz. Hohe, aktive persönliche Präsenz (Netzwerkanlässe, Referate, Erstkontakte). Flankierende PR und Marketing Präsenz (Print und IT).</a:t>
            </a:r>
          </a:p>
          <a:p>
            <a:pPr marL="242882" indent="-242882">
              <a:buClr>
                <a:srgbClr val="97BC29"/>
              </a:buClr>
              <a:buSzPct val="100000"/>
            </a:pPr>
            <a:endParaRPr lang="de-DE" sz="1500" b="1" dirty="0" smtClean="0"/>
          </a:p>
          <a:p>
            <a:pPr marL="242882" indent="-242882"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DE" sz="1500" b="1" dirty="0" smtClean="0"/>
              <a:t>Basisberatung</a:t>
            </a:r>
          </a:p>
          <a:p>
            <a:pPr marL="242882" indent="-242882">
              <a:buClr>
                <a:srgbClr val="97BC29"/>
              </a:buClr>
              <a:buSzPct val="100000"/>
            </a:pPr>
            <a:r>
              <a:rPr lang="de-DE" sz="1500" b="1" dirty="0" smtClean="0">
                <a:cs typeface="Arial" pitchFamily="34" charset="0"/>
              </a:rPr>
              <a:t>	</a:t>
            </a:r>
            <a:r>
              <a:rPr lang="de-CH" sz="1500" dirty="0" smtClean="0">
                <a:cs typeface="Arial" pitchFamily="34" charset="0"/>
              </a:rPr>
              <a:t>Bereitstellen von Kompetenz/Innovations-</a:t>
            </a:r>
            <a:r>
              <a:rPr lang="de-CH" sz="1500" dirty="0" err="1" smtClean="0">
                <a:cs typeface="Arial" pitchFamily="34" charset="0"/>
              </a:rPr>
              <a:t>Know</a:t>
            </a:r>
            <a:r>
              <a:rPr lang="de-CH" sz="1500" dirty="0" smtClean="0">
                <a:cs typeface="Arial" pitchFamily="34" charset="0"/>
              </a:rPr>
              <a:t>-</a:t>
            </a:r>
            <a:r>
              <a:rPr lang="de-CH" sz="1500" dirty="0" err="1" smtClean="0">
                <a:cs typeface="Arial" pitchFamily="34" charset="0"/>
              </a:rPr>
              <a:t>How</a:t>
            </a:r>
            <a:r>
              <a:rPr lang="de-CH" sz="1500" dirty="0" smtClean="0">
                <a:cs typeface="Arial" pitchFamily="34" charset="0"/>
              </a:rPr>
              <a:t>.  Bedarfsorientiert (unbürokratisch)   für eine effiziente und effektive Basisberatung. Vermittlung für effiziente Vernetzung mit Industrie, Hochschulen, Ämtern, Internationalen Wissensträgern und anderen Interessensgruppen.</a:t>
            </a:r>
          </a:p>
          <a:p>
            <a:pPr marL="242882" indent="-242882">
              <a:buClr>
                <a:srgbClr val="97BC29"/>
              </a:buClr>
              <a:buSzPct val="100000"/>
            </a:pPr>
            <a:endParaRPr lang="de-DE" sz="1500" dirty="0" smtClean="0"/>
          </a:p>
          <a:p>
            <a:pPr marL="242882" indent="-242882"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DE" sz="1500" b="1" dirty="0" smtClean="0"/>
              <a:t>Innovations-Beratung und Projektunterstützung</a:t>
            </a:r>
          </a:p>
          <a:p>
            <a:pPr marL="242882" indent="-242882">
              <a:buClr>
                <a:srgbClr val="97BC29"/>
              </a:buClr>
              <a:buSzPct val="100000"/>
            </a:pPr>
            <a:r>
              <a:rPr lang="de-DE" sz="1500" b="1" dirty="0" smtClean="0">
                <a:cs typeface="Arial" pitchFamily="34" charset="0"/>
              </a:rPr>
              <a:t>	</a:t>
            </a:r>
            <a:r>
              <a:rPr lang="de-CH" sz="1500" dirty="0" smtClean="0">
                <a:cs typeface="Arial" pitchFamily="34" charset="0"/>
              </a:rPr>
              <a:t>Unterstützung von Zentralschweizer KMU in allen Innovationsfragen (Ideenmanagement, Projektentwicklung- und Umsetzung) Unterstützung  bei der Umsetzung von Innovationsprojekten mit hohem Wertschöpfungspotential.</a:t>
            </a:r>
            <a:endParaRPr lang="de-DE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el 1"/>
          <p:cNvSpPr txBox="1">
            <a:spLocks/>
          </p:cNvSpPr>
          <p:nvPr/>
        </p:nvSpPr>
        <p:spPr>
          <a:xfrm>
            <a:off x="457200" y="1514475"/>
            <a:ext cx="8229600" cy="2428875"/>
          </a:xfrm>
          <a:prstGeom prst="rect">
            <a:avLst/>
          </a:prstGeom>
        </p:spPr>
        <p:txBody>
          <a:bodyPr vert="horz" lIns="81626" tIns="40813" rIns="81626" bIns="40813" rtlCol="0" anchor="t">
            <a:noAutofit/>
          </a:bodyPr>
          <a:lstStyle/>
          <a:p>
            <a:pPr marL="242935" indent="-242935">
              <a:spcBef>
                <a:spcPts val="750"/>
              </a:spcBef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DE" sz="1500" b="1" dirty="0" smtClean="0"/>
              <a:t>Technologie- und Marktabklärung</a:t>
            </a:r>
          </a:p>
          <a:p>
            <a:pPr marL="242935" indent="-242935">
              <a:spcBef>
                <a:spcPts val="750"/>
              </a:spcBef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DE" sz="1500" b="1" dirty="0" err="1" smtClean="0"/>
              <a:t>Know-How</a:t>
            </a:r>
            <a:r>
              <a:rPr lang="de-DE" sz="1500" b="1" dirty="0" smtClean="0"/>
              <a:t> Innovationsprozess</a:t>
            </a:r>
          </a:p>
          <a:p>
            <a:pPr marL="242935" indent="-242935">
              <a:spcBef>
                <a:spcPts val="750"/>
              </a:spcBef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DE" sz="1500" b="1" dirty="0" smtClean="0"/>
              <a:t>Förder- und Finanzierungsquellen</a:t>
            </a:r>
          </a:p>
          <a:p>
            <a:pPr marL="242935" indent="-242935">
              <a:spcBef>
                <a:spcPts val="750"/>
              </a:spcBef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DE" sz="1500" b="1" dirty="0" smtClean="0"/>
              <a:t>Netzwerkpartner</a:t>
            </a:r>
          </a:p>
          <a:p>
            <a:pPr marL="242935" indent="-242935">
              <a:spcBef>
                <a:spcPts val="750"/>
              </a:spcBef>
              <a:buClr>
                <a:srgbClr val="97BC29"/>
              </a:buClr>
              <a:buSzPct val="100000"/>
              <a:buBlip>
                <a:blip r:embed="rId2"/>
              </a:buBlip>
            </a:pPr>
            <a:r>
              <a:rPr lang="de-DE" sz="1500" b="1" dirty="0" smtClean="0"/>
              <a:t>Projektrealisierung</a:t>
            </a:r>
          </a:p>
          <a:p>
            <a:pPr marL="242935" indent="-242935">
              <a:spcBef>
                <a:spcPts val="750"/>
              </a:spcBef>
              <a:buClr>
                <a:srgbClr val="97BC29"/>
              </a:buClr>
              <a:buSzPct val="100000"/>
              <a:buBlip>
                <a:blip r:embed="rId2"/>
              </a:buBlip>
            </a:pPr>
            <a:endParaRPr lang="de-DE" sz="1500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081" y="490364"/>
            <a:ext cx="8229600" cy="857250"/>
          </a:xfrm>
        </p:spPr>
        <p:txBody>
          <a:bodyPr anchor="t">
            <a:normAutofit/>
          </a:bodyPr>
          <a:lstStyle/>
          <a:p>
            <a:pPr algn="l"/>
            <a:r>
              <a:rPr lang="de-DE" sz="2800" dirty="0" smtClean="0">
                <a:solidFill>
                  <a:srgbClr val="97BC29"/>
                </a:solidFill>
                <a:latin typeface="Calibri"/>
                <a:cs typeface="Calibri"/>
              </a:rPr>
              <a:t>Innovationsförderung konkret:</a:t>
            </a:r>
            <a:r>
              <a:rPr lang="de-DE" sz="2800" dirty="0" smtClean="0">
                <a:latin typeface="Calibri"/>
                <a:cs typeface="Calibri"/>
              </a:rPr>
              <a:t> Unser Angebot</a:t>
            </a:r>
            <a:endParaRPr lang="de-DE" sz="2800" dirty="0">
              <a:latin typeface="Calibri"/>
              <a:cs typeface="Calibri"/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H="1" flipV="1">
            <a:off x="3902909" y="1658236"/>
            <a:ext cx="2721051" cy="778499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33"/>
          <p:cNvSpPr/>
          <p:nvPr/>
        </p:nvSpPr>
        <p:spPr>
          <a:xfrm>
            <a:off x="3774983" y="1514476"/>
            <a:ext cx="294143" cy="3208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dist">
              <a:spcAft>
                <a:spcPts val="450"/>
              </a:spcAft>
            </a:pPr>
            <a:endParaRPr lang="de-DE" dirty="0"/>
          </a:p>
        </p:txBody>
      </p:sp>
      <p:sp>
        <p:nvSpPr>
          <p:cNvPr id="22" name="Oval 133"/>
          <p:cNvSpPr/>
          <p:nvPr/>
        </p:nvSpPr>
        <p:spPr>
          <a:xfrm>
            <a:off x="3774983" y="1835321"/>
            <a:ext cx="294143" cy="3208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dist">
              <a:spcAft>
                <a:spcPts val="450"/>
              </a:spcAft>
            </a:pPr>
            <a:endParaRPr lang="de-DE" dirty="0"/>
          </a:p>
        </p:txBody>
      </p:sp>
      <p:sp>
        <p:nvSpPr>
          <p:cNvPr id="23" name="Oval 133"/>
          <p:cNvSpPr/>
          <p:nvPr/>
        </p:nvSpPr>
        <p:spPr>
          <a:xfrm>
            <a:off x="3774983" y="1845932"/>
            <a:ext cx="294143" cy="3208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dist">
              <a:spcAft>
                <a:spcPts val="450"/>
              </a:spcAft>
            </a:pPr>
            <a:endParaRPr lang="de-DE" dirty="0"/>
          </a:p>
        </p:txBody>
      </p:sp>
      <p:sp>
        <p:nvSpPr>
          <p:cNvPr id="24" name="Oval 133"/>
          <p:cNvSpPr/>
          <p:nvPr/>
        </p:nvSpPr>
        <p:spPr>
          <a:xfrm>
            <a:off x="3774983" y="2196899"/>
            <a:ext cx="294143" cy="3208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dist">
              <a:spcAft>
                <a:spcPts val="450"/>
              </a:spcAft>
            </a:pPr>
            <a:endParaRPr lang="de-DE" dirty="0"/>
          </a:p>
        </p:txBody>
      </p:sp>
      <p:sp>
        <p:nvSpPr>
          <p:cNvPr id="25" name="Oval 133"/>
          <p:cNvSpPr/>
          <p:nvPr/>
        </p:nvSpPr>
        <p:spPr>
          <a:xfrm>
            <a:off x="3791866" y="2525054"/>
            <a:ext cx="294143" cy="3208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dist">
              <a:spcAft>
                <a:spcPts val="450"/>
              </a:spcAft>
            </a:pP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3922055" y="2478237"/>
            <a:ext cx="2596502" cy="52808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75"/>
          <p:cNvSpPr/>
          <p:nvPr/>
        </p:nvSpPr>
        <p:spPr>
          <a:xfrm>
            <a:off x="3791866" y="2845899"/>
            <a:ext cx="294143" cy="3208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dist">
              <a:spcAft>
                <a:spcPts val="450"/>
              </a:spcAft>
            </a:pPr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710054" y="2327200"/>
            <a:ext cx="5977765" cy="679122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/>
          <a:p>
            <a:pPr algn="ctr" defTabSz="408131">
              <a:spcBef>
                <a:spcPct val="0"/>
              </a:spcBef>
              <a:defRPr/>
            </a:pPr>
            <a:endParaRPr lang="de-DE" sz="39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Oval 24"/>
          <p:cNvSpPr>
            <a:spLocks noChangeAspect="1"/>
          </p:cNvSpPr>
          <p:nvPr/>
        </p:nvSpPr>
        <p:spPr>
          <a:xfrm>
            <a:off x="5719778" y="1676124"/>
            <a:ext cx="1556345" cy="1604226"/>
          </a:xfrm>
          <a:prstGeom prst="ellipse">
            <a:avLst/>
          </a:prstGeom>
          <a:solidFill>
            <a:srgbClr val="8AB419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5678978" y="1845555"/>
            <a:ext cx="1646969" cy="402159"/>
          </a:xfrm>
          <a:prstGeom prst="rect">
            <a:avLst/>
          </a:prstGeom>
        </p:spPr>
        <p:txBody>
          <a:bodyPr vert="horz" lIns="81626" tIns="40813" rIns="81626" bIns="40813" rtlCol="0" anchor="t">
            <a:noAutofit/>
          </a:bodyPr>
          <a:lstStyle/>
          <a:p>
            <a:pPr algn="ctr" defTabSz="408131">
              <a:spcBef>
                <a:spcPct val="0"/>
              </a:spcBef>
              <a:defRPr/>
            </a:pPr>
            <a:r>
              <a:rPr lang="de-DE" sz="22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40h</a:t>
            </a:r>
          </a:p>
          <a:p>
            <a:pPr algn="ctr" defTabSz="408131">
              <a:spcBef>
                <a:spcPct val="0"/>
              </a:spcBef>
              <a:defRPr/>
            </a:pPr>
            <a:r>
              <a:rPr lang="de-DE" sz="22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k</a:t>
            </a:r>
            <a:r>
              <a:rPr lang="de-DE" sz="2200" dirty="0" err="1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ostenlos</a:t>
            </a:r>
            <a:endParaRPr lang="de-DE" sz="2200" dirty="0" smtClean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  <a:p>
            <a:pPr algn="ctr" defTabSz="408131">
              <a:spcBef>
                <a:spcPct val="0"/>
              </a:spcBef>
              <a:defRPr/>
            </a:pPr>
            <a:r>
              <a:rPr lang="de-DE" sz="22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unabhängig</a:t>
            </a:r>
            <a:endParaRPr lang="de-DE" sz="220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yello.co/wp-content/uploads/2015/03/about-tea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4953" t="-2048" r="32241"/>
          <a:stretch>
            <a:fillRect/>
          </a:stretch>
        </p:blipFill>
        <p:spPr bwMode="auto">
          <a:xfrm flipH="1">
            <a:off x="5076056" y="1203598"/>
            <a:ext cx="4067944" cy="3528392"/>
          </a:xfrm>
          <a:prstGeom prst="rect">
            <a:avLst/>
          </a:prstGeom>
          <a:noFill/>
        </p:spPr>
      </p:pic>
      <p:pic>
        <p:nvPicPr>
          <p:cNvPr id="2052" name="Picture 4" descr="https://yello.co/wp-content/uploads/2015/03/about-tea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7234" r="14395"/>
          <a:stretch>
            <a:fillRect/>
          </a:stretch>
        </p:blipFill>
        <p:spPr bwMode="auto">
          <a:xfrm>
            <a:off x="0" y="1203598"/>
            <a:ext cx="5076056" cy="34575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081" y="205978"/>
            <a:ext cx="8229600" cy="857250"/>
          </a:xfrm>
        </p:spPr>
        <p:txBody>
          <a:bodyPr anchor="t">
            <a:normAutofit/>
          </a:bodyPr>
          <a:lstStyle/>
          <a:p>
            <a:pPr algn="l"/>
            <a:r>
              <a:rPr lang="de-DE" sz="3000" dirty="0" smtClean="0">
                <a:solidFill>
                  <a:srgbClr val="97BC29"/>
                </a:solidFill>
                <a:latin typeface="Calibri"/>
                <a:cs typeface="Calibri"/>
              </a:rPr>
              <a:t>zentralschweiz innovativ:</a:t>
            </a:r>
            <a:r>
              <a:rPr lang="de-DE" sz="3000" dirty="0" smtClean="0">
                <a:latin typeface="Calibri"/>
                <a:cs typeface="Calibri"/>
              </a:rPr>
              <a:t> Team</a:t>
            </a:r>
            <a:endParaRPr lang="de-DE" sz="3000" dirty="0">
              <a:latin typeface="Calibri"/>
              <a:cs typeface="Calibri"/>
            </a:endParaRPr>
          </a:p>
        </p:txBody>
      </p:sp>
      <p:pic>
        <p:nvPicPr>
          <p:cNvPr id="12" name="Grafik 11" descr="Tea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9" y="1902024"/>
            <a:ext cx="8339242" cy="133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/>
          <p:cNvSpPr txBox="1">
            <a:spLocks/>
          </p:cNvSpPr>
          <p:nvPr/>
        </p:nvSpPr>
        <p:spPr>
          <a:xfrm>
            <a:off x="490720" y="304601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500" dirty="0" smtClean="0">
                <a:solidFill>
                  <a:srgbClr val="97BF0D"/>
                </a:solidFill>
                <a:latin typeface="Calibri"/>
                <a:ea typeface="+mj-ea"/>
                <a:cs typeface="Calibri"/>
              </a:rPr>
              <a:t>ITZ</a:t>
            </a:r>
            <a:r>
              <a:rPr lang="de-DE" sz="2500" dirty="0" smtClean="0">
                <a:solidFill>
                  <a:srgbClr val="97BC29"/>
                </a:solidFill>
                <a:latin typeface="Calibri"/>
                <a:ea typeface="+mj-ea"/>
                <a:cs typeface="Calibri"/>
              </a:rPr>
              <a:t>:</a:t>
            </a:r>
            <a:r>
              <a:rPr lang="de-DE" sz="2500" dirty="0" smtClean="0">
                <a:latin typeface="Calibri"/>
                <a:ea typeface="+mj-ea"/>
                <a:cs typeface="Calibri"/>
              </a:rPr>
              <a:t> </a:t>
            </a:r>
            <a:r>
              <a:rPr lang="de-DE" sz="2500" dirty="0" err="1" smtClean="0">
                <a:latin typeface="Calibri"/>
                <a:ea typeface="+mj-ea"/>
                <a:cs typeface="Calibri"/>
              </a:rPr>
              <a:t>Innovations</a:t>
            </a:r>
            <a:r>
              <a:rPr lang="de-DE" sz="2500" dirty="0" smtClean="0">
                <a:latin typeface="Calibri"/>
                <a:ea typeface="+mj-ea"/>
                <a:cs typeface="Calibri"/>
              </a:rPr>
              <a:t> </a:t>
            </a:r>
            <a:r>
              <a:rPr lang="de-CH" sz="2500" dirty="0" smtClean="0"/>
              <a:t>Netzwerk</a:t>
            </a:r>
            <a:endParaRPr lang="de-DE" sz="2500" dirty="0" smtClean="0"/>
          </a:p>
        </p:txBody>
      </p:sp>
      <p:pic>
        <p:nvPicPr>
          <p:cNvPr id="10" name="Bild 6" descr="zentralschweiz_innovativ_rgb_2000x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37" y="4286250"/>
            <a:ext cx="1328565" cy="563736"/>
          </a:xfrm>
          <a:prstGeom prst="rect">
            <a:avLst/>
          </a:prstGeom>
        </p:spPr>
      </p:pic>
      <p:pic>
        <p:nvPicPr>
          <p:cNvPr id="1032" name="Picture 8" descr="http://www.lettradesign.ch/media/20239/Netzwerk_Breitbi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9582"/>
            <a:ext cx="9144000" cy="3067050"/>
          </a:xfrm>
          <a:prstGeom prst="rect">
            <a:avLst/>
          </a:prstGeom>
          <a:noFill/>
        </p:spPr>
      </p:pic>
      <p:sp>
        <p:nvSpPr>
          <p:cNvPr id="33" name="Textfeld 32"/>
          <p:cNvSpPr txBox="1"/>
          <p:nvPr/>
        </p:nvSpPr>
        <p:spPr>
          <a:xfrm>
            <a:off x="1115616" y="1995686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BCE646"/>
                </a:solidFill>
              </a:rPr>
              <a:t>Hochschulen</a:t>
            </a:r>
            <a:endParaRPr lang="de-CH" sz="2000" b="1" dirty="0">
              <a:solidFill>
                <a:srgbClr val="BCE646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733447" y="2099632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BCE646"/>
                </a:solidFill>
              </a:rPr>
              <a:t>CSEM/MCCS</a:t>
            </a:r>
            <a:endParaRPr lang="de-CH" sz="2000" b="1" dirty="0">
              <a:solidFill>
                <a:srgbClr val="BCE646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358237" y="2395796"/>
            <a:ext cx="85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BCE646"/>
                </a:solidFill>
              </a:rPr>
              <a:t>Politik</a:t>
            </a:r>
            <a:endParaRPr lang="de-CH" sz="2000" b="1" dirty="0">
              <a:solidFill>
                <a:srgbClr val="BCE646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445655" y="3147814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BCE646"/>
                </a:solidFill>
              </a:rPr>
              <a:t>Finanz</a:t>
            </a:r>
            <a:endParaRPr lang="de-CH" sz="2000" b="1" dirty="0">
              <a:solidFill>
                <a:srgbClr val="BCE646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347864" y="2195741"/>
            <a:ext cx="880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>
                <a:solidFill>
                  <a:srgbClr val="BCE646"/>
                </a:solidFill>
              </a:rPr>
              <a:t>KMU‘s</a:t>
            </a:r>
            <a:endParaRPr lang="de-CH" sz="2000" b="1" dirty="0">
              <a:solidFill>
                <a:srgbClr val="BCE646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01473" y="3147814"/>
            <a:ext cx="1228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BCE646"/>
                </a:solidFill>
              </a:rPr>
              <a:t>Behörden</a:t>
            </a:r>
            <a:endParaRPr lang="de-CH" sz="2000" b="1" dirty="0">
              <a:solidFill>
                <a:srgbClr val="BCE646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227767" y="2840038"/>
            <a:ext cx="1483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b="1" dirty="0" smtClean="0">
                <a:solidFill>
                  <a:srgbClr val="BCE646"/>
                </a:solidFill>
              </a:rPr>
              <a:t>Wirtschafts-</a:t>
            </a:r>
          </a:p>
          <a:p>
            <a:pPr algn="ctr"/>
            <a:r>
              <a:rPr lang="de-CH" sz="2000" b="1" dirty="0" smtClean="0">
                <a:solidFill>
                  <a:srgbClr val="BCE646"/>
                </a:solidFill>
              </a:rPr>
              <a:t>Verbände</a:t>
            </a:r>
            <a:endParaRPr lang="de-CH" sz="2000" b="1" dirty="0">
              <a:solidFill>
                <a:srgbClr val="BCE646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868144" y="1059582"/>
            <a:ext cx="2225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BCE646"/>
                </a:solidFill>
              </a:rPr>
              <a:t>Partnerprogramme</a:t>
            </a:r>
            <a:endParaRPr lang="de-CH" sz="2000" b="1" dirty="0">
              <a:solidFill>
                <a:srgbClr val="BCE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rgocomprendere.ch/wp-content/uploads/2012/05/Bi_Eco_Jahrringe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059583"/>
            <a:ext cx="9144000" cy="3067049"/>
          </a:xfrm>
          <a:prstGeom prst="rect">
            <a:avLst/>
          </a:prstGeom>
          <a:noFill/>
        </p:spPr>
      </p:pic>
      <p:sp>
        <p:nvSpPr>
          <p:cNvPr id="45" name="Titel 1"/>
          <p:cNvSpPr txBox="1">
            <a:spLocks/>
          </p:cNvSpPr>
          <p:nvPr/>
        </p:nvSpPr>
        <p:spPr>
          <a:xfrm>
            <a:off x="490720" y="304601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500" dirty="0" smtClean="0">
                <a:solidFill>
                  <a:srgbClr val="97BF0D"/>
                </a:solidFill>
                <a:latin typeface="Calibri"/>
                <a:ea typeface="+mj-ea"/>
                <a:cs typeface="Calibri"/>
              </a:rPr>
              <a:t>ITZ</a:t>
            </a:r>
            <a:r>
              <a:rPr lang="de-DE" sz="2500" dirty="0" smtClean="0">
                <a:solidFill>
                  <a:srgbClr val="97BC29"/>
                </a:solidFill>
                <a:latin typeface="Calibri"/>
                <a:ea typeface="+mj-ea"/>
                <a:cs typeface="Calibri"/>
              </a:rPr>
              <a:t>:</a:t>
            </a:r>
            <a:r>
              <a:rPr lang="de-DE" sz="2500" dirty="0" smtClean="0">
                <a:latin typeface="Calibri"/>
                <a:ea typeface="+mj-ea"/>
                <a:cs typeface="Calibri"/>
              </a:rPr>
              <a:t> </a:t>
            </a:r>
            <a:r>
              <a:rPr lang="de-CH" sz="2500" dirty="0" smtClean="0">
                <a:latin typeface="Calibri"/>
                <a:ea typeface="+mj-ea"/>
                <a:cs typeface="Calibri"/>
              </a:rPr>
              <a:t>Kompetenz</a:t>
            </a:r>
            <a:endParaRPr lang="de-DE" sz="2500" dirty="0" smtClean="0"/>
          </a:p>
        </p:txBody>
      </p:sp>
      <p:pic>
        <p:nvPicPr>
          <p:cNvPr id="10" name="Bild 6" descr="zentralschweiz_innovativ_rgb_2000x8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37" y="4286250"/>
            <a:ext cx="1328565" cy="563736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735639" y="1364743"/>
            <a:ext cx="191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Ideenfindung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680851" y="1395521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IP/Patenwesen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358237" y="3117036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Business-</a:t>
            </a:r>
          </a:p>
          <a:p>
            <a:pPr algn="ctr"/>
            <a:r>
              <a:rPr lang="de-CH" sz="2400" b="1" dirty="0" err="1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case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384850" y="3117036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Trendthemen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640270" y="2026464"/>
            <a:ext cx="174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Projekt-</a:t>
            </a:r>
          </a:p>
          <a:p>
            <a:pPr algn="ctr"/>
            <a:r>
              <a:rPr lang="de-CH" sz="2400" b="1" dirty="0" err="1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Mangement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60103" y="3117036"/>
            <a:ext cx="1843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Innovations-</a:t>
            </a:r>
          </a:p>
          <a:p>
            <a:pPr algn="ctr"/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Beratung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664019" y="2395796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Coaching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396275" y="1195467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Betriebswirt-</a:t>
            </a:r>
          </a:p>
          <a:p>
            <a:pPr algn="ctr"/>
            <a:r>
              <a:rPr lang="de-CH" sz="2400" b="1" dirty="0" err="1" smtClean="0">
                <a:solidFill>
                  <a:srgbClr val="BCE646"/>
                </a:solidFill>
                <a:latin typeface="Netto Offc" pitchFamily="34" charset="0"/>
                <a:cs typeface="Netto Offc" pitchFamily="34" charset="0"/>
              </a:rPr>
              <a:t>schaft</a:t>
            </a:r>
            <a:endParaRPr lang="de-CH" sz="2400" b="1" dirty="0">
              <a:solidFill>
                <a:srgbClr val="BCE646"/>
              </a:solidFill>
              <a:latin typeface="Netto Offc" pitchFamily="34" charset="0"/>
              <a:cs typeface="Netto Off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asselkus-pr.com/wp-content/uploads/2013/03/slider-ziel-kunden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r="35652"/>
          <a:stretch>
            <a:fillRect/>
          </a:stretch>
        </p:blipFill>
        <p:spPr bwMode="auto">
          <a:xfrm>
            <a:off x="2726795" y="744246"/>
            <a:ext cx="6417205" cy="3367246"/>
          </a:xfrm>
          <a:prstGeom prst="rect">
            <a:avLst/>
          </a:prstGeom>
          <a:noFill/>
        </p:spPr>
      </p:pic>
      <p:pic>
        <p:nvPicPr>
          <p:cNvPr id="29" name="Picture 2" descr="http://hasselkus-pr.com/wp-content/uploads/2013/03/slider-ziel-kunden.jpg"/>
          <p:cNvPicPr>
            <a:picLocks noChangeAspect="1" noChangeArrowheads="1"/>
          </p:cNvPicPr>
          <p:nvPr/>
        </p:nvPicPr>
        <p:blipFill>
          <a:blip r:embed="rId2"/>
          <a:srcRect r="38627"/>
          <a:stretch>
            <a:fillRect/>
          </a:stretch>
        </p:blipFill>
        <p:spPr bwMode="auto">
          <a:xfrm>
            <a:off x="0" y="744247"/>
            <a:ext cx="9144000" cy="34836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hteck 32"/>
          <p:cNvSpPr/>
          <p:nvPr/>
        </p:nvSpPr>
        <p:spPr>
          <a:xfrm>
            <a:off x="1835696" y="915566"/>
            <a:ext cx="4486022" cy="312391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de-DE" sz="2400" dirty="0" smtClean="0">
                <a:solidFill>
                  <a:srgbClr val="97BC29"/>
                </a:solidFill>
                <a:cs typeface="Calibri"/>
              </a:rPr>
              <a:t> Von der Idee zur Innovation:</a:t>
            </a:r>
            <a:r>
              <a:rPr lang="de-DE" sz="2400" dirty="0" smtClean="0">
                <a:cs typeface="Calibri"/>
              </a:rPr>
              <a:t> Zielkunden</a:t>
            </a:r>
            <a:endParaRPr lang="de-DE" sz="2400" dirty="0">
              <a:latin typeface="Calibri"/>
              <a:cs typeface="Calibri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83968" y="3360192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Innovations-Phase</a:t>
            </a:r>
          </a:p>
          <a:p>
            <a:r>
              <a:rPr lang="de-CH" sz="900" b="1" dirty="0" err="1" smtClean="0"/>
              <a:t>Proof</a:t>
            </a:r>
            <a:r>
              <a:rPr lang="de-CH" sz="900" b="1" dirty="0" smtClean="0"/>
              <a:t> of Technology / Concept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3264427" y="2743716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264427" y="2134333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264427" y="1524949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07704" y="2307862"/>
            <a:ext cx="58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KMU</a:t>
            </a:r>
            <a:endParaRPr lang="de-CH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907704" y="2856307"/>
            <a:ext cx="1042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Grossfirma</a:t>
            </a:r>
            <a:endParaRPr lang="de-CH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77589" y="3353100"/>
            <a:ext cx="1019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Ideen-</a:t>
            </a:r>
          </a:p>
          <a:p>
            <a:r>
              <a:rPr lang="de-CH" sz="1200" b="1" dirty="0" smtClean="0"/>
              <a:t>Generierung</a:t>
            </a:r>
          </a:p>
          <a:p>
            <a:r>
              <a:rPr lang="de-CH" sz="900" b="1" dirty="0" smtClean="0"/>
              <a:t>Sensibilisierung + Ideation</a:t>
            </a:r>
            <a:endParaRPr lang="de-CH" sz="9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302177" y="3353100"/>
            <a:ext cx="1288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Umsetzung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26131" y="1532373"/>
            <a:ext cx="1349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Startup</a:t>
            </a:r>
          </a:p>
          <a:p>
            <a:r>
              <a:rPr lang="de-CH" sz="700" b="1" dirty="0" smtClean="0"/>
              <a:t>(Technologie- oder </a:t>
            </a:r>
          </a:p>
          <a:p>
            <a:r>
              <a:rPr lang="de-CH" sz="700" b="1" dirty="0" smtClean="0"/>
              <a:t>Business-Modell </a:t>
            </a:r>
            <a:r>
              <a:rPr lang="de-CH" sz="700" b="1" dirty="0" err="1" smtClean="0"/>
              <a:t>Innovaton</a:t>
            </a:r>
            <a:r>
              <a:rPr lang="de-CH" sz="700" b="1" dirty="0" smtClean="0"/>
              <a:t>)</a:t>
            </a:r>
            <a:endParaRPr lang="de-CH" sz="1000" b="1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4282636" y="2743716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82636" y="2134333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282636" y="1524949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302177" y="2743716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302177" y="2134333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5302177" y="1524949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64427" y="915566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282636" y="915566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5302177" y="915566"/>
            <a:ext cx="1019541" cy="6093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CH" sz="2400">
              <a:solidFill>
                <a:srgbClr val="97BF0D"/>
              </a:solidFill>
              <a:ea typeface="ＭＳ Ｐゴシック" pitchFamily="-80" charset="-128"/>
            </a:endParaRPr>
          </a:p>
        </p:txBody>
      </p:sp>
      <p:sp>
        <p:nvSpPr>
          <p:cNvPr id="28" name="Gleichschenkliges Dreieck 27"/>
          <p:cNvSpPr/>
          <p:nvPr/>
        </p:nvSpPr>
        <p:spPr bwMode="auto">
          <a:xfrm rot="5400000">
            <a:off x="3861482" y="684140"/>
            <a:ext cx="1850020" cy="3044130"/>
          </a:xfrm>
          <a:prstGeom prst="triangle">
            <a:avLst>
              <a:gd name="adj" fmla="val 57738"/>
            </a:avLst>
          </a:prstGeom>
          <a:gradFill flip="none" rotWithShape="1">
            <a:gsLst>
              <a:gs pos="25000">
                <a:srgbClr val="97BF0D">
                  <a:shade val="30000"/>
                  <a:satMod val="115000"/>
                  <a:alpha val="72000"/>
                </a:srgbClr>
              </a:gs>
              <a:gs pos="50000">
                <a:srgbClr val="97BF0D">
                  <a:shade val="67500"/>
                  <a:satMod val="115000"/>
                </a:srgbClr>
              </a:gs>
              <a:gs pos="100000">
                <a:srgbClr val="97BF0D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rgbClr val="97BF0D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907704" y="983928"/>
            <a:ext cx="14264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Jungunternehmen</a:t>
            </a:r>
          </a:p>
          <a:p>
            <a:r>
              <a:rPr lang="de-CH" sz="700" b="1" dirty="0" smtClean="0"/>
              <a:t>(ohne Innovation)</a:t>
            </a:r>
            <a:endParaRPr lang="de-CH" sz="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738073" y="3219822"/>
            <a:ext cx="7667854" cy="1485165"/>
          </a:xfrm>
          <a:prstGeom prst="rect">
            <a:avLst/>
          </a:prstGeom>
          <a:solidFill>
            <a:srgbClr val="F4FBE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4" tIns="17136" rIns="34274" bIns="17136"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738073" y="2274717"/>
            <a:ext cx="7667854" cy="945105"/>
          </a:xfrm>
          <a:prstGeom prst="rect">
            <a:avLst/>
          </a:prstGeom>
          <a:solidFill>
            <a:srgbClr val="E8F6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4" tIns="17136" rIns="34274" bIns="17136"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738073" y="843558"/>
            <a:ext cx="7667854" cy="1431159"/>
          </a:xfrm>
          <a:prstGeom prst="rect">
            <a:avLst/>
          </a:prstGeom>
          <a:solidFill>
            <a:srgbClr val="D6EF9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4" tIns="17136" rIns="34274" bIns="17136" rtlCol="0" anchor="ctr"/>
          <a:lstStyle/>
          <a:p>
            <a:pPr algn="ctr"/>
            <a:endParaRPr lang="de-CH"/>
          </a:p>
        </p:txBody>
      </p:sp>
      <p:sp>
        <p:nvSpPr>
          <p:cNvPr id="23" name="Rechteck 22"/>
          <p:cNvSpPr/>
          <p:nvPr/>
        </p:nvSpPr>
        <p:spPr>
          <a:xfrm>
            <a:off x="811849" y="922476"/>
            <a:ext cx="1763374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Netzwerkanlässe</a:t>
            </a:r>
          </a:p>
          <a:p>
            <a:pPr algn="ctr" defTabSz="342735">
              <a:defRPr/>
            </a:pP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Eigene / 3. Parteien</a:t>
            </a: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692221" y="922476"/>
            <a:ext cx="1763374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err="1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Referententätigkeit</a:t>
            </a: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474021" y="1500732"/>
            <a:ext cx="2299006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marL="128525" indent="-128525" algn="ctr" defTabSz="342735">
              <a:buFontTx/>
              <a:buAutoNum type="arabicPeriod"/>
              <a:defRPr/>
            </a:pP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Kontakt zu </a:t>
            </a:r>
            <a:r>
              <a:rPr lang="de-CH" sz="1300" kern="0" dirty="0" err="1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pot</a:t>
            </a: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. Targets</a:t>
            </a:r>
          </a:p>
        </p:txBody>
      </p:sp>
      <p:sp>
        <p:nvSpPr>
          <p:cNvPr id="26" name="Rechteck 25"/>
          <p:cNvSpPr/>
          <p:nvPr/>
        </p:nvSpPr>
        <p:spPr>
          <a:xfrm>
            <a:off x="3474021" y="2357140"/>
            <a:ext cx="2299006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Persönlicher aktiver Kontakt zu Targets </a:t>
            </a: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474021" y="2950037"/>
            <a:ext cx="2299006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Beratungstätigkeit</a:t>
            </a: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474021" y="3542935"/>
            <a:ext cx="2299006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err="1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Innovations</a:t>
            </a: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 Coaching</a:t>
            </a: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474021" y="4135833"/>
            <a:ext cx="2299006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Business Coaching/Challenge</a:t>
            </a: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175015" y="1303099"/>
            <a:ext cx="2145107" cy="234293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34274" tIns="17136" rIns="34274" bIns="17136" rtlCol="0">
            <a:spAutoFit/>
          </a:bodyPr>
          <a:lstStyle/>
          <a:p>
            <a:pPr defTabSz="342735">
              <a:defRPr/>
            </a:pPr>
            <a:endParaRPr lang="de-CH" sz="1500" kern="0" dirty="0" smtClean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  <a:p>
            <a:pPr defTabSz="342735">
              <a:defRPr/>
            </a:pPr>
            <a:r>
              <a:rPr lang="de-CH" sz="15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Sensibilisierung</a:t>
            </a:r>
          </a:p>
          <a:p>
            <a:pPr defTabSz="342735">
              <a:defRPr/>
            </a:pPr>
            <a:endParaRPr lang="de-CH" sz="1500" kern="0" dirty="0" smtClean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  <a:p>
            <a:pPr defTabSz="342735">
              <a:defRPr/>
            </a:pPr>
            <a:endParaRPr lang="de-CH" sz="1500" kern="0" dirty="0" smtClean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  <a:p>
            <a:pPr defTabSz="342735">
              <a:defRPr/>
            </a:pPr>
            <a:endParaRPr lang="de-CH" sz="1500" kern="0" dirty="0" smtClean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  <a:p>
            <a:pPr defTabSz="342735">
              <a:defRPr/>
            </a:pPr>
            <a:r>
              <a:rPr lang="de-CH" sz="15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Basis Dienstleistung</a:t>
            </a:r>
          </a:p>
          <a:p>
            <a:pPr defTabSz="342735">
              <a:defRPr/>
            </a:pPr>
            <a:endParaRPr lang="de-CH" sz="1500" kern="0" dirty="0" smtClean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  <a:p>
            <a:pPr defTabSz="342735">
              <a:defRPr/>
            </a:pPr>
            <a:endParaRPr lang="de-CH" sz="1500" kern="0" dirty="0" smtClean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  <a:p>
            <a:pPr defTabSz="342735">
              <a:defRPr/>
            </a:pPr>
            <a:endParaRPr lang="de-CH" sz="1500" kern="0" dirty="0" smtClean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  <a:p>
            <a:pPr defTabSz="342735">
              <a:defRPr/>
            </a:pPr>
            <a:r>
              <a:rPr lang="de-CH" sz="1500" kern="0" dirty="0" err="1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Innovations</a:t>
            </a:r>
            <a:r>
              <a:rPr lang="de-CH" sz="1500" kern="0" dirty="0" smtClean="0">
                <a:solidFill>
                  <a:sysClr val="windowText" lastClr="000000"/>
                </a:solidFill>
                <a:latin typeface="Calibri"/>
                <a:cs typeface="Arial" pitchFamily="34" charset="0"/>
              </a:rPr>
              <a:t> Dienstleistung</a:t>
            </a:r>
            <a:endParaRPr lang="de-CH" sz="1500" kern="0" dirty="0">
              <a:solidFill>
                <a:sysClr val="windowText" lastClr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490720" y="304601"/>
            <a:ext cx="8229600" cy="857250"/>
          </a:xfrm>
          <a:prstGeom prst="rect">
            <a:avLst/>
          </a:prstGeom>
        </p:spPr>
        <p:txBody>
          <a:bodyPr vert="horz" lIns="81608" tIns="40804" rIns="81608" bIns="40804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2000" dirty="0" smtClean="0">
                <a:latin typeface="Calibri"/>
                <a:ea typeface="+mj-ea"/>
                <a:cs typeface="Calibri"/>
              </a:rPr>
              <a:t>z</a:t>
            </a:r>
            <a:r>
              <a:rPr lang="de-DE" sz="2000" dirty="0" err="1" smtClean="0">
                <a:latin typeface="Calibri"/>
                <a:ea typeface="+mj-ea"/>
                <a:cs typeface="Calibri"/>
              </a:rPr>
              <a:t>entralschweiz</a:t>
            </a:r>
            <a:r>
              <a:rPr lang="de-DE" sz="2000" dirty="0" smtClean="0">
                <a:latin typeface="Calibri"/>
                <a:ea typeface="+mj-ea"/>
                <a:cs typeface="Calibri"/>
              </a:rPr>
              <a:t> </a:t>
            </a:r>
            <a:r>
              <a:rPr lang="de-DE" sz="2000" dirty="0" smtClean="0">
                <a:solidFill>
                  <a:srgbClr val="97BC29"/>
                </a:solidFill>
                <a:latin typeface="Calibri"/>
                <a:ea typeface="+mj-ea"/>
                <a:cs typeface="Calibri"/>
              </a:rPr>
              <a:t>innovativ:</a:t>
            </a:r>
            <a:r>
              <a:rPr lang="de-DE" sz="2000" dirty="0" smtClean="0">
                <a:latin typeface="Calibri"/>
                <a:ea typeface="+mj-ea"/>
                <a:cs typeface="Calibri"/>
              </a:rPr>
              <a:t> Wirkungsmodell (Tätigkeit)</a:t>
            </a:r>
            <a:endParaRPr lang="de-DE" sz="2000" dirty="0">
              <a:latin typeface="Calibri"/>
              <a:ea typeface="+mj-ea"/>
              <a:cs typeface="Calibri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545000" y="922476"/>
            <a:ext cx="1763374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POE Aktivitäten</a:t>
            </a: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426557" y="922476"/>
            <a:ext cx="1763374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err="1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Markom</a:t>
            </a:r>
            <a:endParaRPr lang="de-CH" sz="1300" kern="0" dirty="0" smtClean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90925" y="2357140"/>
            <a:ext cx="2299006" cy="461143"/>
          </a:xfrm>
          <a:prstGeom prst="rect">
            <a:avLst/>
          </a:prstGeom>
          <a:solidFill>
            <a:srgbClr val="8BB2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4274" tIns="17136" rIns="34274" bIns="17136" rtlCol="0" anchor="ctr"/>
          <a:lstStyle/>
          <a:p>
            <a:pPr algn="ctr" defTabSz="342735">
              <a:defRPr/>
            </a:pPr>
            <a:r>
              <a:rPr lang="de-CH" sz="1300" kern="0" dirty="0" err="1" smtClean="0">
                <a:solidFill>
                  <a:sysClr val="window" lastClr="FFFFFF"/>
                </a:solidFill>
                <a:latin typeface="Calibri"/>
                <a:cs typeface="Arial" pitchFamily="34" charset="0"/>
              </a:rPr>
              <a:t>Sekretariatstätigkeit</a:t>
            </a:r>
            <a:endParaRPr lang="de-CH" sz="1300" kern="0" dirty="0" smtClean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  <a:p>
            <a:pPr algn="ctr" defTabSz="342735">
              <a:defRPr/>
            </a:pPr>
            <a:endParaRPr lang="de-CH" sz="1300" kern="0" dirty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d 57" descr="prozesskur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40" y="870561"/>
            <a:ext cx="4973688" cy="3883914"/>
          </a:xfrm>
          <a:prstGeom prst="rect">
            <a:avLst/>
          </a:prstGeom>
        </p:spPr>
      </p:pic>
      <p:grpSp>
        <p:nvGrpSpPr>
          <p:cNvPr id="3" name="Gruppierung 61"/>
          <p:cNvGrpSpPr/>
          <p:nvPr/>
        </p:nvGrpSpPr>
        <p:grpSpPr>
          <a:xfrm>
            <a:off x="1466195" y="3321408"/>
            <a:ext cx="404947" cy="405000"/>
            <a:chOff x="8916987" y="3034800"/>
            <a:chExt cx="1080000" cy="1080000"/>
          </a:xfrm>
        </p:grpSpPr>
        <p:sp>
          <p:nvSpPr>
            <p:cNvPr id="60" name="Oval 59"/>
            <p:cNvSpPr/>
            <p:nvPr/>
          </p:nvSpPr>
          <p:spPr>
            <a:xfrm>
              <a:off x="8916987" y="3034800"/>
              <a:ext cx="1080000" cy="1080000"/>
            </a:xfrm>
            <a:prstGeom prst="ellipse">
              <a:avLst/>
            </a:prstGeom>
            <a:solidFill>
              <a:schemeClr val="tx1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>
                <a:spcAft>
                  <a:spcPts val="450"/>
                </a:spcAft>
              </a:pPr>
              <a:endParaRPr lang="de-DE" dirty="0"/>
            </a:p>
          </p:txBody>
        </p:sp>
        <p:sp>
          <p:nvSpPr>
            <p:cNvPr id="61" name="Titel 1"/>
            <p:cNvSpPr txBox="1">
              <a:spLocks/>
            </p:cNvSpPr>
            <p:nvPr/>
          </p:nvSpPr>
          <p:spPr>
            <a:xfrm>
              <a:off x="9045224" y="3135807"/>
              <a:ext cx="633697" cy="702709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de-DE" sz="2100" dirty="0" smtClean="0">
                  <a:solidFill>
                    <a:schemeClr val="bg1"/>
                  </a:solidFill>
                </a:rPr>
                <a:t>1</a:t>
              </a:r>
              <a:endParaRPr lang="de-DE" sz="21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4" name="Gruppierung 62"/>
          <p:cNvGrpSpPr/>
          <p:nvPr/>
        </p:nvGrpSpPr>
        <p:grpSpPr>
          <a:xfrm>
            <a:off x="4002862" y="2631188"/>
            <a:ext cx="404947" cy="405000"/>
            <a:chOff x="8916987" y="3034800"/>
            <a:chExt cx="1080000" cy="1080000"/>
          </a:xfrm>
        </p:grpSpPr>
        <p:sp>
          <p:nvSpPr>
            <p:cNvPr id="64" name="Oval 63"/>
            <p:cNvSpPr/>
            <p:nvPr/>
          </p:nvSpPr>
          <p:spPr>
            <a:xfrm>
              <a:off x="8916987" y="3034800"/>
              <a:ext cx="1080000" cy="1080000"/>
            </a:xfrm>
            <a:prstGeom prst="ellipse">
              <a:avLst/>
            </a:prstGeom>
            <a:solidFill>
              <a:schemeClr val="tx1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>
                <a:spcAft>
                  <a:spcPts val="450"/>
                </a:spcAft>
              </a:pPr>
              <a:endParaRPr lang="de-DE" dirty="0"/>
            </a:p>
          </p:txBody>
        </p:sp>
        <p:sp>
          <p:nvSpPr>
            <p:cNvPr id="65" name="Titel 1"/>
            <p:cNvSpPr txBox="1">
              <a:spLocks/>
            </p:cNvSpPr>
            <p:nvPr/>
          </p:nvSpPr>
          <p:spPr>
            <a:xfrm>
              <a:off x="9071410" y="3135807"/>
              <a:ext cx="633697" cy="702709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de-DE" sz="2100" dirty="0" smtClean="0">
                  <a:solidFill>
                    <a:schemeClr val="bg1"/>
                  </a:solidFill>
                </a:rPr>
                <a:t>2</a:t>
              </a:r>
              <a:endParaRPr lang="de-DE" sz="21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5" name="Gruppierung 65"/>
          <p:cNvGrpSpPr/>
          <p:nvPr/>
        </p:nvGrpSpPr>
        <p:grpSpPr>
          <a:xfrm>
            <a:off x="6888031" y="1833765"/>
            <a:ext cx="404947" cy="405000"/>
            <a:chOff x="8916987" y="3034800"/>
            <a:chExt cx="1080000" cy="1080000"/>
          </a:xfrm>
        </p:grpSpPr>
        <p:sp>
          <p:nvSpPr>
            <p:cNvPr id="67" name="Oval 66"/>
            <p:cNvSpPr/>
            <p:nvPr/>
          </p:nvSpPr>
          <p:spPr>
            <a:xfrm>
              <a:off x="8916987" y="3034800"/>
              <a:ext cx="1080000" cy="1080000"/>
            </a:xfrm>
            <a:prstGeom prst="ellipse">
              <a:avLst/>
            </a:prstGeom>
            <a:solidFill>
              <a:schemeClr val="tx1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>
                <a:spcAft>
                  <a:spcPts val="450"/>
                </a:spcAft>
              </a:pPr>
              <a:endParaRPr lang="de-DE" dirty="0"/>
            </a:p>
          </p:txBody>
        </p:sp>
        <p:sp>
          <p:nvSpPr>
            <p:cNvPr id="68" name="Titel 1"/>
            <p:cNvSpPr txBox="1">
              <a:spLocks/>
            </p:cNvSpPr>
            <p:nvPr/>
          </p:nvSpPr>
          <p:spPr>
            <a:xfrm>
              <a:off x="9084503" y="3135807"/>
              <a:ext cx="633697" cy="702709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de-DE" sz="2100" dirty="0" smtClean="0">
                  <a:solidFill>
                    <a:schemeClr val="bg1"/>
                  </a:solidFill>
                </a:rPr>
                <a:t>3</a:t>
              </a:r>
              <a:endParaRPr lang="de-DE" sz="21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 anchor="t">
            <a:normAutofit/>
          </a:bodyPr>
          <a:lstStyle/>
          <a:p>
            <a:pPr algn="l"/>
            <a:r>
              <a:rPr lang="de-DE" sz="2800" dirty="0" smtClean="0">
                <a:solidFill>
                  <a:srgbClr val="97BC29"/>
                </a:solidFill>
                <a:latin typeface="Calibri"/>
                <a:cs typeface="Calibri"/>
              </a:rPr>
              <a:t>Ihre Idee wird zur Innovation:</a:t>
            </a:r>
            <a:r>
              <a:rPr lang="de-DE" sz="2800" dirty="0" smtClean="0">
                <a:latin typeface="Calibri"/>
                <a:cs typeface="Calibri"/>
              </a:rPr>
              <a:t> Innovationsprozess</a:t>
            </a:r>
            <a:endParaRPr lang="de-DE" sz="2800" dirty="0">
              <a:latin typeface="Calibri"/>
              <a:cs typeface="Calibri"/>
            </a:endParaRPr>
          </a:p>
        </p:txBody>
      </p:sp>
      <p:grpSp>
        <p:nvGrpSpPr>
          <p:cNvPr id="6" name="Gruppierung 54"/>
          <p:cNvGrpSpPr/>
          <p:nvPr/>
        </p:nvGrpSpPr>
        <p:grpSpPr>
          <a:xfrm>
            <a:off x="1000590" y="2857350"/>
            <a:ext cx="1349707" cy="1349883"/>
            <a:chOff x="2762674" y="7619600"/>
            <a:chExt cx="3599688" cy="3599688"/>
          </a:xfrm>
        </p:grpSpPr>
        <p:pic>
          <p:nvPicPr>
            <p:cNvPr id="49" name="Bild 48" descr="ideengenerieru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674" y="7619600"/>
              <a:ext cx="3599688" cy="3599688"/>
            </a:xfrm>
            <a:prstGeom prst="rect">
              <a:avLst/>
            </a:prstGeom>
          </p:spPr>
        </p:pic>
        <p:sp>
          <p:nvSpPr>
            <p:cNvPr id="51" name="Titel 1"/>
            <p:cNvSpPr txBox="1">
              <a:spLocks/>
            </p:cNvSpPr>
            <p:nvPr/>
          </p:nvSpPr>
          <p:spPr>
            <a:xfrm>
              <a:off x="2838874" y="8511815"/>
              <a:ext cx="3442381" cy="1851385"/>
            </a:xfrm>
            <a:prstGeom prst="rect">
              <a:avLst/>
            </a:prstGeom>
          </p:spPr>
          <p:txBody>
            <a:bodyPr vert="horz" lIns="217728" tIns="108864" rIns="217728" bIns="108864" rtlCol="0" anchor="t">
              <a:normAutofit fontScale="85000" lnSpcReduction="10000"/>
            </a:bodyPr>
            <a:lstStyle/>
            <a:p>
              <a:pPr algn="ctr" defTabSz="408131">
                <a:spcBef>
                  <a:spcPct val="0"/>
                </a:spcBef>
                <a:defRPr/>
              </a:pPr>
              <a:r>
                <a:rPr lang="de-DE" sz="15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Ideen-</a:t>
              </a:r>
            </a:p>
            <a:p>
              <a:pPr algn="ctr" defTabSz="408131">
                <a:spcBef>
                  <a:spcPct val="0"/>
                </a:spcBef>
                <a:defRPr/>
              </a:pPr>
              <a:r>
                <a:rPr lang="de-DE" sz="1500" dirty="0" err="1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generierung</a:t>
              </a:r>
              <a:endParaRPr lang="de-DE" sz="15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7" name="Gruppierung 52"/>
          <p:cNvGrpSpPr/>
          <p:nvPr/>
        </p:nvGrpSpPr>
        <p:grpSpPr>
          <a:xfrm>
            <a:off x="6071120" y="1043105"/>
            <a:ext cx="2025132" cy="2025396"/>
            <a:chOff x="16267961" y="2781612"/>
            <a:chExt cx="5401056" cy="5401056"/>
          </a:xfrm>
        </p:grpSpPr>
        <p:pic>
          <p:nvPicPr>
            <p:cNvPr id="48" name="Bild 47" descr="umsetzun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67961" y="2781612"/>
              <a:ext cx="5401056" cy="5401056"/>
            </a:xfrm>
            <a:prstGeom prst="rect">
              <a:avLst/>
            </a:prstGeom>
          </p:spPr>
        </p:pic>
        <p:sp>
          <p:nvSpPr>
            <p:cNvPr id="52" name="Titel 1"/>
            <p:cNvSpPr txBox="1">
              <a:spLocks/>
            </p:cNvSpPr>
            <p:nvPr/>
          </p:nvSpPr>
          <p:spPr>
            <a:xfrm>
              <a:off x="16384587" y="4854264"/>
              <a:ext cx="5132540" cy="1353712"/>
            </a:xfrm>
            <a:prstGeom prst="rect">
              <a:avLst/>
            </a:prstGeom>
          </p:spPr>
          <p:txBody>
            <a:bodyPr vert="horz" lIns="217728" tIns="108864" rIns="217728" bIns="108864" rtlCol="0" anchor="t">
              <a:normAutofit lnSpcReduction="10000"/>
            </a:bodyPr>
            <a:lstStyle/>
            <a:p>
              <a:pPr algn="ctr" defTabSz="408131">
                <a:spcBef>
                  <a:spcPct val="0"/>
                </a:spcBef>
                <a:defRPr/>
              </a:pPr>
              <a:r>
                <a:rPr lang="de-DE" sz="21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Umsetzung</a:t>
              </a:r>
              <a:endParaRPr lang="de-DE" sz="21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8" name="Gruppierung 53"/>
          <p:cNvGrpSpPr/>
          <p:nvPr/>
        </p:nvGrpSpPr>
        <p:grpSpPr>
          <a:xfrm>
            <a:off x="2521574" y="1165404"/>
            <a:ext cx="3374840" cy="3377565"/>
            <a:chOff x="6819161" y="3065888"/>
            <a:chExt cx="9000744" cy="9006840"/>
          </a:xfrm>
        </p:grpSpPr>
        <p:pic>
          <p:nvPicPr>
            <p:cNvPr id="46" name="Bild 45" descr="innovationsphas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9161" y="3065888"/>
              <a:ext cx="9000744" cy="9006840"/>
            </a:xfrm>
            <a:prstGeom prst="rect">
              <a:avLst/>
            </a:prstGeom>
          </p:spPr>
        </p:pic>
        <p:sp>
          <p:nvSpPr>
            <p:cNvPr id="50" name="Titel 1"/>
            <p:cNvSpPr txBox="1">
              <a:spLocks/>
            </p:cNvSpPr>
            <p:nvPr/>
          </p:nvSpPr>
          <p:spPr>
            <a:xfrm>
              <a:off x="7200161" y="5968591"/>
              <a:ext cx="8231028" cy="2987233"/>
            </a:xfrm>
            <a:prstGeom prst="rect">
              <a:avLst/>
            </a:prstGeom>
          </p:spPr>
          <p:txBody>
            <a:bodyPr vert="horz" lIns="217728" tIns="108864" rIns="217728" bIns="108864" rtlCol="0" anchor="t">
              <a:noAutofit/>
            </a:bodyPr>
            <a:lstStyle/>
            <a:p>
              <a:pPr algn="ctr" defTabSz="408131">
                <a:spcBef>
                  <a:spcPct val="0"/>
                </a:spcBef>
                <a:defRPr/>
              </a:pPr>
              <a:r>
                <a:rPr lang="de-DE" sz="36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Innovations-</a:t>
              </a:r>
              <a:br>
                <a:rPr lang="de-DE" sz="36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</a:br>
              <a:r>
                <a:rPr lang="de-DE" sz="3600" dirty="0" err="1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phase</a:t>
              </a:r>
              <a:endParaRPr lang="de-DE" sz="36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 anchor="t">
            <a:normAutofit/>
          </a:bodyPr>
          <a:lstStyle/>
          <a:p>
            <a:pPr algn="l"/>
            <a:r>
              <a:rPr lang="de-DE" sz="3000" dirty="0" smtClean="0">
                <a:solidFill>
                  <a:srgbClr val="97BC29"/>
                </a:solidFill>
                <a:cs typeface="Calibri"/>
              </a:rPr>
              <a:t> </a:t>
            </a:r>
            <a:r>
              <a:rPr lang="de-DE" sz="2800" dirty="0" smtClean="0">
                <a:solidFill>
                  <a:srgbClr val="97BC29"/>
                </a:solidFill>
                <a:cs typeface="Calibri"/>
              </a:rPr>
              <a:t>Ihre Idee wird zur Innovation:</a:t>
            </a:r>
            <a:r>
              <a:rPr lang="de-DE" sz="2800" dirty="0" smtClean="0">
                <a:cs typeface="Calibri"/>
              </a:rPr>
              <a:t> Unser Beitrag</a:t>
            </a:r>
            <a:endParaRPr lang="de-DE" sz="3000" dirty="0">
              <a:latin typeface="Calibri"/>
              <a:cs typeface="Calibri"/>
            </a:endParaRPr>
          </a:p>
        </p:txBody>
      </p:sp>
      <p:grpSp>
        <p:nvGrpSpPr>
          <p:cNvPr id="3" name="Gruppierung 27"/>
          <p:cNvGrpSpPr/>
          <p:nvPr/>
        </p:nvGrpSpPr>
        <p:grpSpPr>
          <a:xfrm>
            <a:off x="1666234" y="2931988"/>
            <a:ext cx="5985433" cy="582738"/>
            <a:chOff x="4421187" y="8301661"/>
            <a:chExt cx="15963232" cy="1553969"/>
          </a:xfrm>
        </p:grpSpPr>
        <p:cxnSp>
          <p:nvCxnSpPr>
            <p:cNvPr id="29" name="Gerade Verbindung 28"/>
            <p:cNvCxnSpPr/>
            <p:nvPr/>
          </p:nvCxnSpPr>
          <p:spPr>
            <a:xfrm flipV="1">
              <a:off x="4421187" y="8839200"/>
              <a:ext cx="6324600" cy="101643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ung 103"/>
            <p:cNvGrpSpPr/>
            <p:nvPr/>
          </p:nvGrpSpPr>
          <p:grpSpPr>
            <a:xfrm>
              <a:off x="10212387" y="8301661"/>
              <a:ext cx="10172032" cy="1415631"/>
              <a:chOff x="11535763" y="4538956"/>
              <a:chExt cx="10172032" cy="1415631"/>
            </a:xfrm>
          </p:grpSpPr>
          <p:sp>
            <p:nvSpPr>
              <p:cNvPr id="31" name="Titel 1"/>
              <p:cNvSpPr txBox="1">
                <a:spLocks/>
              </p:cNvSpPr>
              <p:nvPr/>
            </p:nvSpPr>
            <p:spPr>
              <a:xfrm>
                <a:off x="12486167" y="4802587"/>
                <a:ext cx="9221628" cy="1152000"/>
              </a:xfrm>
              <a:prstGeom prst="rect">
                <a:avLst/>
              </a:prstGeom>
            </p:spPr>
            <p:txBody>
              <a:bodyPr vert="horz" lIns="217728" tIns="108864" rIns="217728" bIns="108864" rtlCol="0" anchor="ctr">
                <a:noAutofit/>
              </a:bodyPr>
              <a:lstStyle/>
              <a:p>
                <a:pPr>
                  <a:spcBef>
                    <a:spcPct val="0"/>
                  </a:spcBef>
                  <a:spcAft>
                    <a:spcPts val="1125"/>
                  </a:spcAft>
                </a:pPr>
                <a:r>
                  <a:rPr lang="de-DE" sz="1400" dirty="0" smtClean="0"/>
                  <a:t>Innovationsworkshops</a:t>
                </a:r>
                <a:br>
                  <a:rPr lang="de-DE" sz="1400" dirty="0" smtClean="0"/>
                </a:br>
                <a:endParaRPr lang="de-DE" sz="1400" dirty="0" smtClean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535763" y="4538956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5" name="Gruppierung 33"/>
          <p:cNvGrpSpPr/>
          <p:nvPr/>
        </p:nvGrpSpPr>
        <p:grpSpPr>
          <a:xfrm>
            <a:off x="1666235" y="2273738"/>
            <a:ext cx="6336426" cy="1240988"/>
            <a:chOff x="3453271" y="6759650"/>
            <a:chExt cx="16899336" cy="3309301"/>
          </a:xfrm>
        </p:grpSpPr>
        <p:cxnSp>
          <p:nvCxnSpPr>
            <p:cNvPr id="35" name="Gerade Verbindung 34"/>
            <p:cNvCxnSpPr/>
            <p:nvPr/>
          </p:nvCxnSpPr>
          <p:spPr>
            <a:xfrm flipV="1">
              <a:off x="3453271" y="7316789"/>
              <a:ext cx="7292516" cy="2752162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ung 98"/>
            <p:cNvGrpSpPr/>
            <p:nvPr/>
          </p:nvGrpSpPr>
          <p:grpSpPr>
            <a:xfrm>
              <a:off x="10212387" y="6759650"/>
              <a:ext cx="10140220" cy="1154740"/>
              <a:chOff x="11535763" y="4551437"/>
              <a:chExt cx="10140220" cy="1154740"/>
            </a:xfrm>
          </p:grpSpPr>
          <p:sp>
            <p:nvSpPr>
              <p:cNvPr id="37" name="Titel 1"/>
              <p:cNvSpPr txBox="1">
                <a:spLocks/>
              </p:cNvSpPr>
              <p:nvPr/>
            </p:nvSpPr>
            <p:spPr>
              <a:xfrm>
                <a:off x="12454355" y="4554177"/>
                <a:ext cx="9221628" cy="1152000"/>
              </a:xfrm>
              <a:prstGeom prst="rect">
                <a:avLst/>
              </a:prstGeom>
            </p:spPr>
            <p:txBody>
              <a:bodyPr vert="horz" lIns="217728" tIns="108864" rIns="217728" bIns="108864" rtlCol="0" anchor="ctr">
                <a:noAutofit/>
              </a:bodyPr>
              <a:lstStyle/>
              <a:p>
                <a:pPr>
                  <a:spcBef>
                    <a:spcPct val="0"/>
                  </a:spcBef>
                  <a:spcAft>
                    <a:spcPts val="1125"/>
                  </a:spcAft>
                </a:pPr>
                <a:r>
                  <a:rPr lang="de-DE" sz="1400" dirty="0" smtClean="0"/>
                  <a:t>Themen- und Technologierecherchen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535763" y="4551437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7" name="Gruppierung 39"/>
          <p:cNvGrpSpPr/>
          <p:nvPr/>
        </p:nvGrpSpPr>
        <p:grpSpPr>
          <a:xfrm>
            <a:off x="1666236" y="1590476"/>
            <a:ext cx="4851453" cy="1924250"/>
            <a:chOff x="7428445" y="5181600"/>
            <a:chExt cx="12938893" cy="5131332"/>
          </a:xfrm>
        </p:grpSpPr>
        <p:cxnSp>
          <p:nvCxnSpPr>
            <p:cNvPr id="41" name="Gerade Verbindung 40"/>
            <p:cNvCxnSpPr/>
            <p:nvPr/>
          </p:nvCxnSpPr>
          <p:spPr>
            <a:xfrm rot="5400000" flipH="1" flipV="1">
              <a:off x="6780435" y="6347579"/>
              <a:ext cx="4613363" cy="331734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ierung 131"/>
            <p:cNvGrpSpPr/>
            <p:nvPr/>
          </p:nvGrpSpPr>
          <p:grpSpPr>
            <a:xfrm>
              <a:off x="10212387" y="5181600"/>
              <a:ext cx="10154951" cy="1152061"/>
              <a:chOff x="11535763" y="4451679"/>
              <a:chExt cx="10154951" cy="1152061"/>
            </a:xfrm>
          </p:grpSpPr>
          <p:sp>
            <p:nvSpPr>
              <p:cNvPr id="43" name="Titel 1"/>
              <p:cNvSpPr txBox="1">
                <a:spLocks/>
              </p:cNvSpPr>
              <p:nvPr/>
            </p:nvSpPr>
            <p:spPr>
              <a:xfrm>
                <a:off x="12469086" y="4451679"/>
                <a:ext cx="9221628" cy="1152000"/>
              </a:xfrm>
              <a:prstGeom prst="rect">
                <a:avLst/>
              </a:prstGeom>
            </p:spPr>
            <p:txBody>
              <a:bodyPr vert="horz" lIns="217728" tIns="108864" rIns="217728" bIns="108864" rtlCol="0" anchor="ctr">
                <a:noAutofit/>
              </a:bodyPr>
              <a:lstStyle/>
              <a:p>
                <a:pPr>
                  <a:spcBef>
                    <a:spcPct val="0"/>
                  </a:spcBef>
                  <a:spcAft>
                    <a:spcPts val="1125"/>
                  </a:spcAft>
                </a:pPr>
                <a:r>
                  <a:rPr lang="de-DE" sz="1400" dirty="0" smtClean="0"/>
                  <a:t>Sensibilisierung und Netzwerkanlässe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1535763" y="4523740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9" name="Gruppierung 54"/>
          <p:cNvGrpSpPr/>
          <p:nvPr/>
        </p:nvGrpSpPr>
        <p:grpSpPr>
          <a:xfrm>
            <a:off x="993616" y="2850525"/>
            <a:ext cx="1363322" cy="1363500"/>
            <a:chOff x="2649987" y="7601400"/>
            <a:chExt cx="3636000" cy="3636000"/>
          </a:xfrm>
          <a:solidFill>
            <a:srgbClr val="97BC29"/>
          </a:solidFill>
        </p:grpSpPr>
        <p:sp>
          <p:nvSpPr>
            <p:cNvPr id="53" name="Oval 52"/>
            <p:cNvSpPr/>
            <p:nvPr/>
          </p:nvSpPr>
          <p:spPr>
            <a:xfrm>
              <a:off x="2649987" y="7601400"/>
              <a:ext cx="3636000" cy="3636000"/>
            </a:xfrm>
            <a:prstGeom prst="ellipse">
              <a:avLst/>
            </a:prstGeom>
            <a:solidFill>
              <a:srgbClr val="8AB419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itel 1"/>
            <p:cNvSpPr txBox="1">
              <a:spLocks/>
            </p:cNvSpPr>
            <p:nvPr/>
          </p:nvSpPr>
          <p:spPr>
            <a:xfrm>
              <a:off x="2744787" y="8511815"/>
              <a:ext cx="3442381" cy="1851385"/>
            </a:xfrm>
            <a:prstGeom prst="rect">
              <a:avLst/>
            </a:prstGeom>
            <a:noFill/>
          </p:spPr>
          <p:txBody>
            <a:bodyPr vert="horz" lIns="217728" tIns="108864" rIns="217728" bIns="108864" rtlCol="0" anchor="t">
              <a:normAutofit fontScale="85000" lnSpcReduction="10000"/>
            </a:bodyPr>
            <a:lstStyle/>
            <a:p>
              <a:pPr algn="ctr" defTabSz="408131">
                <a:spcBef>
                  <a:spcPct val="0"/>
                </a:spcBef>
                <a:defRPr/>
              </a:pPr>
              <a:r>
                <a:rPr lang="de-DE" sz="15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Ideen-</a:t>
              </a:r>
            </a:p>
            <a:p>
              <a:pPr algn="ctr" defTabSz="408131">
                <a:spcBef>
                  <a:spcPct val="0"/>
                </a:spcBef>
                <a:defRPr/>
              </a:pPr>
              <a:r>
                <a:rPr lang="de-DE" sz="1500" dirty="0" err="1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generierung</a:t>
              </a:r>
              <a:endParaRPr lang="de-DE" sz="15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83"/>
          <p:cNvGrpSpPr/>
          <p:nvPr/>
        </p:nvGrpSpPr>
        <p:grpSpPr>
          <a:xfrm>
            <a:off x="611560" y="2766825"/>
            <a:ext cx="3560443" cy="1614126"/>
            <a:chOff x="670481" y="7342219"/>
            <a:chExt cx="9495750" cy="4304336"/>
          </a:xfrm>
        </p:grpSpPr>
        <p:sp>
          <p:nvSpPr>
            <p:cNvPr id="34" name="Titel 1"/>
            <p:cNvSpPr txBox="1">
              <a:spLocks/>
            </p:cNvSpPr>
            <p:nvPr/>
          </p:nvSpPr>
          <p:spPr>
            <a:xfrm>
              <a:off x="670481" y="10494555"/>
              <a:ext cx="5017933" cy="1152000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 algn="r">
                <a:spcBef>
                  <a:spcPct val="0"/>
                </a:spcBef>
                <a:spcAft>
                  <a:spcPts val="1125"/>
                </a:spcAft>
              </a:pPr>
              <a:r>
                <a:rPr lang="de-DE" sz="1400" dirty="0" smtClean="0"/>
                <a:t>Marktpotenziale  </a:t>
              </a:r>
              <a:br>
                <a:rPr lang="de-DE" sz="1400" dirty="0" smtClean="0"/>
              </a:br>
              <a:r>
                <a:rPr lang="de-DE" sz="1400" dirty="0" smtClean="0"/>
                <a:t>Marktabklärungen</a:t>
              </a:r>
            </a:p>
          </p:txBody>
        </p:sp>
        <p:grpSp>
          <p:nvGrpSpPr>
            <p:cNvPr id="4" name="Gruppierung 81"/>
            <p:cNvGrpSpPr/>
            <p:nvPr/>
          </p:nvGrpSpPr>
          <p:grpSpPr>
            <a:xfrm>
              <a:off x="5487987" y="7342219"/>
              <a:ext cx="4678244" cy="4184309"/>
              <a:chOff x="5697351" y="7169491"/>
              <a:chExt cx="4678244" cy="4184309"/>
            </a:xfrm>
          </p:grpSpPr>
          <p:cxnSp>
            <p:nvCxnSpPr>
              <p:cNvPr id="32" name="Gerade Verbindung 31"/>
              <p:cNvCxnSpPr/>
              <p:nvPr/>
            </p:nvCxnSpPr>
            <p:spPr>
              <a:xfrm rot="10800000" flipV="1">
                <a:off x="6230754" y="7169491"/>
                <a:ext cx="4144841" cy="374138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5697351" y="10294399"/>
                <a:ext cx="1055382" cy="105940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5" name="Gruppierung 101"/>
          <p:cNvGrpSpPr/>
          <p:nvPr/>
        </p:nvGrpSpPr>
        <p:grpSpPr>
          <a:xfrm>
            <a:off x="-564558" y="2050665"/>
            <a:ext cx="4736560" cy="845121"/>
            <a:chOff x="-1521414" y="5697039"/>
            <a:chExt cx="12632469" cy="2253657"/>
          </a:xfrm>
        </p:grpSpPr>
        <p:sp>
          <p:nvSpPr>
            <p:cNvPr id="28" name="Titel 1"/>
            <p:cNvSpPr txBox="1">
              <a:spLocks/>
            </p:cNvSpPr>
            <p:nvPr/>
          </p:nvSpPr>
          <p:spPr>
            <a:xfrm>
              <a:off x="-1521414" y="5697039"/>
              <a:ext cx="5825371" cy="2253657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 algn="r">
                <a:spcBef>
                  <a:spcPct val="0"/>
                </a:spcBef>
                <a:spcAft>
                  <a:spcPts val="1125"/>
                </a:spcAft>
              </a:pPr>
              <a:r>
                <a:rPr lang="de-DE" sz="1400" dirty="0" smtClean="0"/>
                <a:t>Unverbindliche </a:t>
              </a:r>
              <a:br>
                <a:rPr lang="de-DE" sz="1400" dirty="0" smtClean="0"/>
              </a:br>
              <a:r>
                <a:rPr lang="de-DE" sz="1400" dirty="0" smtClean="0"/>
                <a:t>Gespräche </a:t>
              </a:r>
              <a:br>
                <a:rPr lang="de-DE" sz="1400" dirty="0" smtClean="0"/>
              </a:br>
              <a:r>
                <a:rPr lang="de-DE" sz="1400" dirty="0" smtClean="0"/>
                <a:t>mit neutralem </a:t>
              </a:r>
              <a:br>
                <a:rPr lang="de-DE" sz="1400" dirty="0" smtClean="0"/>
              </a:br>
              <a:r>
                <a:rPr lang="de-DE" sz="1400" dirty="0" smtClean="0"/>
                <a:t>Sparringpartner</a:t>
              </a:r>
            </a:p>
          </p:txBody>
        </p:sp>
        <p:grpSp>
          <p:nvGrpSpPr>
            <p:cNvPr id="6" name="Gruppierung 85"/>
            <p:cNvGrpSpPr/>
            <p:nvPr/>
          </p:nvGrpSpPr>
          <p:grpSpPr>
            <a:xfrm>
              <a:off x="4080741" y="5715000"/>
              <a:ext cx="7030314" cy="1977941"/>
              <a:chOff x="4808965" y="6943279"/>
              <a:chExt cx="7030314" cy="1977941"/>
            </a:xfrm>
          </p:grpSpPr>
          <p:cxnSp>
            <p:nvCxnSpPr>
              <p:cNvPr id="25" name="Gerade Verbindung 24"/>
              <p:cNvCxnSpPr/>
              <p:nvPr/>
            </p:nvCxnSpPr>
            <p:spPr>
              <a:xfrm rot="10800000">
                <a:off x="5342371" y="7453063"/>
                <a:ext cx="6496908" cy="1468157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808965" y="6943279"/>
                <a:ext cx="1055382" cy="105940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7" name="Gruppierung 181"/>
          <p:cNvGrpSpPr/>
          <p:nvPr/>
        </p:nvGrpSpPr>
        <p:grpSpPr>
          <a:xfrm>
            <a:off x="4172003" y="1182727"/>
            <a:ext cx="5185151" cy="1674773"/>
            <a:chOff x="6899116" y="2931555"/>
            <a:chExt cx="13828871" cy="4466061"/>
          </a:xfrm>
        </p:grpSpPr>
        <p:cxnSp>
          <p:nvCxnSpPr>
            <p:cNvPr id="69" name="Gerade Verbindung 68"/>
            <p:cNvCxnSpPr/>
            <p:nvPr/>
          </p:nvCxnSpPr>
          <p:spPr>
            <a:xfrm flipV="1">
              <a:off x="6899116" y="3581402"/>
              <a:ext cx="3846671" cy="381621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ierung 131"/>
            <p:cNvGrpSpPr/>
            <p:nvPr/>
          </p:nvGrpSpPr>
          <p:grpSpPr>
            <a:xfrm>
              <a:off x="10212387" y="2931555"/>
              <a:ext cx="10515600" cy="1183245"/>
              <a:chOff x="11535763" y="4420495"/>
              <a:chExt cx="10515600" cy="1183245"/>
            </a:xfrm>
          </p:grpSpPr>
          <p:sp>
            <p:nvSpPr>
              <p:cNvPr id="71" name="Titel 1"/>
              <p:cNvSpPr txBox="1">
                <a:spLocks/>
              </p:cNvSpPr>
              <p:nvPr/>
            </p:nvSpPr>
            <p:spPr>
              <a:xfrm>
                <a:off x="12829735" y="4420495"/>
                <a:ext cx="9221628" cy="1152000"/>
              </a:xfrm>
              <a:prstGeom prst="rect">
                <a:avLst/>
              </a:prstGeom>
            </p:spPr>
            <p:txBody>
              <a:bodyPr vert="horz" lIns="217728" tIns="108864" rIns="217728" bIns="108864" rtlCol="0" anchor="ctr">
                <a:noAutofit/>
              </a:bodyPr>
              <a:lstStyle/>
              <a:p>
                <a:pPr>
                  <a:spcBef>
                    <a:spcPct val="0"/>
                  </a:spcBef>
                  <a:spcAft>
                    <a:spcPts val="1125"/>
                  </a:spcAft>
                </a:pPr>
                <a:r>
                  <a:rPr lang="de-DE" sz="1400" dirty="0" smtClean="0"/>
                  <a:t>Suche von Partnern </a:t>
                </a:r>
                <a:br>
                  <a:rPr lang="de-DE" sz="1400" dirty="0" smtClean="0"/>
                </a:br>
                <a:r>
                  <a:rPr lang="de-DE" sz="1400" dirty="0" smtClean="0"/>
                  <a:t>aus Forschung &amp; Wirtschaft</a:t>
                </a: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535763" y="4523740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9" name="Gruppierung 90"/>
          <p:cNvGrpSpPr/>
          <p:nvPr/>
        </p:nvGrpSpPr>
        <p:grpSpPr>
          <a:xfrm>
            <a:off x="0" y="1032579"/>
            <a:ext cx="4172002" cy="1734246"/>
            <a:chOff x="-990598" y="2839684"/>
            <a:chExt cx="11126787" cy="4624656"/>
          </a:xfrm>
        </p:grpSpPr>
        <p:sp>
          <p:nvSpPr>
            <p:cNvPr id="59" name="Titel 1"/>
            <p:cNvSpPr txBox="1">
              <a:spLocks/>
            </p:cNvSpPr>
            <p:nvPr/>
          </p:nvSpPr>
          <p:spPr>
            <a:xfrm>
              <a:off x="-990598" y="2839684"/>
              <a:ext cx="6360940" cy="1668269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 algn="r">
                <a:spcBef>
                  <a:spcPct val="0"/>
                </a:spcBef>
                <a:spcAft>
                  <a:spcPts val="1125"/>
                </a:spcAft>
              </a:pPr>
              <a:r>
                <a:rPr lang="de-DE" sz="1400" dirty="0" smtClean="0"/>
                <a:t>Abklärungen </a:t>
              </a:r>
              <a:br>
                <a:rPr lang="de-DE" sz="1400" dirty="0" smtClean="0"/>
              </a:br>
              <a:r>
                <a:rPr lang="de-DE" sz="1400" dirty="0" smtClean="0"/>
                <a:t>technologische </a:t>
              </a:r>
              <a:br>
                <a:rPr lang="de-DE" sz="1400" dirty="0" smtClean="0"/>
              </a:br>
              <a:r>
                <a:rPr lang="de-DE" sz="1400" dirty="0" smtClean="0"/>
                <a:t>Machbarkeit</a:t>
              </a:r>
            </a:p>
          </p:txBody>
        </p:sp>
        <p:grpSp>
          <p:nvGrpSpPr>
            <p:cNvPr id="10" name="Gruppierung 89"/>
            <p:cNvGrpSpPr/>
            <p:nvPr/>
          </p:nvGrpSpPr>
          <p:grpSpPr>
            <a:xfrm>
              <a:off x="5355598" y="3232090"/>
              <a:ext cx="4780591" cy="4232250"/>
              <a:chOff x="4836531" y="3572138"/>
              <a:chExt cx="4780591" cy="4232250"/>
            </a:xfrm>
          </p:grpSpPr>
          <p:cxnSp>
            <p:nvCxnSpPr>
              <p:cNvPr id="56" name="Gerade Verbindung 55"/>
              <p:cNvCxnSpPr/>
              <p:nvPr/>
            </p:nvCxnSpPr>
            <p:spPr>
              <a:xfrm rot="10800000">
                <a:off x="5393901" y="4122406"/>
                <a:ext cx="4223221" cy="3681982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4836531" y="3572138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 anchor="t">
            <a:normAutofit/>
          </a:bodyPr>
          <a:lstStyle/>
          <a:p>
            <a:pPr algn="l"/>
            <a:r>
              <a:rPr lang="de-DE" sz="2400" dirty="0" smtClean="0">
                <a:solidFill>
                  <a:srgbClr val="97BC29"/>
                </a:solidFill>
                <a:cs typeface="Calibri"/>
              </a:rPr>
              <a:t>Von der Idee zur Innovation:</a:t>
            </a:r>
            <a:r>
              <a:rPr lang="de-DE" sz="2400" dirty="0" smtClean="0">
                <a:cs typeface="Calibri"/>
              </a:rPr>
              <a:t> Unser Beitrag</a:t>
            </a:r>
            <a:endParaRPr lang="de-DE" sz="2400" dirty="0">
              <a:latin typeface="Calibri"/>
              <a:cs typeface="Calibri"/>
            </a:endParaRPr>
          </a:p>
        </p:txBody>
      </p:sp>
      <p:grpSp>
        <p:nvGrpSpPr>
          <p:cNvPr id="11" name="Gruppierung 100"/>
          <p:cNvGrpSpPr/>
          <p:nvPr/>
        </p:nvGrpSpPr>
        <p:grpSpPr>
          <a:xfrm>
            <a:off x="4211064" y="2799127"/>
            <a:ext cx="5573563" cy="1365800"/>
            <a:chOff x="11355388" y="7379942"/>
            <a:chExt cx="14864771" cy="3642132"/>
          </a:xfrm>
        </p:grpSpPr>
        <p:sp>
          <p:nvSpPr>
            <p:cNvPr id="40" name="Titel 1"/>
            <p:cNvSpPr txBox="1">
              <a:spLocks/>
            </p:cNvSpPr>
            <p:nvPr/>
          </p:nvSpPr>
          <p:spPr>
            <a:xfrm>
              <a:off x="16998531" y="9870074"/>
              <a:ext cx="9221628" cy="1152000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>
                <a:spcBef>
                  <a:spcPct val="0"/>
                </a:spcBef>
                <a:spcAft>
                  <a:spcPts val="1125"/>
                </a:spcAft>
              </a:pPr>
              <a:r>
                <a:rPr lang="de-DE" sz="1400" dirty="0" smtClean="0"/>
                <a:t>Förderquellen</a:t>
              </a:r>
              <a:br>
                <a:rPr lang="de-DE" sz="1400" dirty="0" smtClean="0"/>
              </a:br>
              <a:r>
                <a:rPr lang="de-DE" sz="1400" dirty="0" smtClean="0"/>
                <a:t>Finanzierungsquellen</a:t>
              </a:r>
            </a:p>
          </p:txBody>
        </p:sp>
        <p:grpSp>
          <p:nvGrpSpPr>
            <p:cNvPr id="12" name="Gruppierung 97"/>
            <p:cNvGrpSpPr/>
            <p:nvPr/>
          </p:nvGrpSpPr>
          <p:grpSpPr>
            <a:xfrm>
              <a:off x="11355388" y="7379942"/>
              <a:ext cx="5779781" cy="3508460"/>
              <a:chOff x="11355388" y="7379942"/>
              <a:chExt cx="5779781" cy="3508460"/>
            </a:xfrm>
          </p:grpSpPr>
          <p:cxnSp>
            <p:nvCxnSpPr>
              <p:cNvPr id="38" name="Gerade Verbindung 37"/>
              <p:cNvCxnSpPr/>
              <p:nvPr/>
            </p:nvCxnSpPr>
            <p:spPr>
              <a:xfrm>
                <a:off x="11355388" y="7379942"/>
                <a:ext cx="5257799" cy="30081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16079787" y="9808402"/>
                <a:ext cx="1055382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13" name="Gruppierung 99"/>
          <p:cNvGrpSpPr/>
          <p:nvPr/>
        </p:nvGrpSpPr>
        <p:grpSpPr>
          <a:xfrm>
            <a:off x="4172002" y="2760819"/>
            <a:ext cx="6125615" cy="432000"/>
            <a:chOff x="11355388" y="6910785"/>
            <a:chExt cx="16337100" cy="1152000"/>
          </a:xfrm>
        </p:grpSpPr>
        <p:sp>
          <p:nvSpPr>
            <p:cNvPr id="47" name="Titel 1"/>
            <p:cNvSpPr txBox="1">
              <a:spLocks/>
            </p:cNvSpPr>
            <p:nvPr/>
          </p:nvSpPr>
          <p:spPr>
            <a:xfrm>
              <a:off x="18470860" y="6910785"/>
              <a:ext cx="9221628" cy="1152000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>
                <a:spcBef>
                  <a:spcPct val="0"/>
                </a:spcBef>
                <a:spcAft>
                  <a:spcPts val="1125"/>
                </a:spcAft>
              </a:pPr>
              <a:r>
                <a:rPr lang="de-DE" sz="1400" dirty="0" smtClean="0"/>
                <a:t>Überprüfung gesetzlicher Rahmenbedingungen</a:t>
              </a:r>
            </a:p>
          </p:txBody>
        </p:sp>
        <p:grpSp>
          <p:nvGrpSpPr>
            <p:cNvPr id="14" name="Gruppierung 94"/>
            <p:cNvGrpSpPr/>
            <p:nvPr/>
          </p:nvGrpSpPr>
          <p:grpSpPr>
            <a:xfrm>
              <a:off x="11355388" y="6926801"/>
              <a:ext cx="7287973" cy="1080000"/>
              <a:chOff x="9871814" y="6209478"/>
              <a:chExt cx="7287973" cy="1080000"/>
            </a:xfrm>
          </p:grpSpPr>
          <p:cxnSp>
            <p:nvCxnSpPr>
              <p:cNvPr id="44" name="Gerade Verbindung 43"/>
              <p:cNvCxnSpPr/>
              <p:nvPr/>
            </p:nvCxnSpPr>
            <p:spPr>
              <a:xfrm>
                <a:off x="9871814" y="6295618"/>
                <a:ext cx="6741373" cy="45140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16079787" y="6209478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grpSp>
        <p:nvGrpSpPr>
          <p:cNvPr id="15" name="Gruppierung 54"/>
          <p:cNvGrpSpPr/>
          <p:nvPr/>
        </p:nvGrpSpPr>
        <p:grpSpPr>
          <a:xfrm>
            <a:off x="2759036" y="1428750"/>
            <a:ext cx="2897024" cy="2787917"/>
            <a:chOff x="7106074" y="3646913"/>
            <a:chExt cx="8231028" cy="7920000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7256075" y="3646913"/>
              <a:ext cx="7920000" cy="7920000"/>
            </a:xfrm>
            <a:prstGeom prst="ellipse">
              <a:avLst/>
            </a:prstGeom>
            <a:solidFill>
              <a:srgbClr val="8AB419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itel 1"/>
            <p:cNvSpPr txBox="1">
              <a:spLocks/>
            </p:cNvSpPr>
            <p:nvPr/>
          </p:nvSpPr>
          <p:spPr>
            <a:xfrm>
              <a:off x="7106074" y="6019800"/>
              <a:ext cx="8231028" cy="2987233"/>
            </a:xfrm>
            <a:prstGeom prst="rect">
              <a:avLst/>
            </a:prstGeom>
          </p:spPr>
          <p:txBody>
            <a:bodyPr vert="horz" lIns="217728" tIns="108864" rIns="217728" bIns="108864" rtlCol="0" anchor="t">
              <a:noAutofit/>
            </a:bodyPr>
            <a:lstStyle/>
            <a:p>
              <a:pPr algn="ctr" defTabSz="408131">
                <a:spcBef>
                  <a:spcPct val="0"/>
                </a:spcBef>
                <a:defRPr/>
              </a:pPr>
              <a:r>
                <a:rPr lang="de-DE" sz="33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Innovations-</a:t>
              </a:r>
              <a:br>
                <a:rPr lang="de-DE" sz="33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</a:br>
              <a:r>
                <a:rPr lang="de-DE" sz="3300" dirty="0" err="1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phase</a:t>
              </a:r>
              <a:endParaRPr lang="de-DE" sz="3300" dirty="0">
                <a:solidFill>
                  <a:schemeClr val="bg1"/>
                </a:solidFill>
                <a:latin typeface="Calibri"/>
                <a:ea typeface="+mj-ea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46"/>
          <p:cNvGrpSpPr/>
          <p:nvPr/>
        </p:nvGrpSpPr>
        <p:grpSpPr>
          <a:xfrm>
            <a:off x="899592" y="2031690"/>
            <a:ext cx="6102361" cy="770074"/>
            <a:chOff x="3803891" y="5015181"/>
            <a:chExt cx="16275082" cy="2053531"/>
          </a:xfrm>
        </p:grpSpPr>
        <p:cxnSp>
          <p:nvCxnSpPr>
            <p:cNvPr id="148" name="Gerade Verbindung 147"/>
            <p:cNvCxnSpPr/>
            <p:nvPr/>
          </p:nvCxnSpPr>
          <p:spPr>
            <a:xfrm flipH="1">
              <a:off x="10745787" y="5015181"/>
              <a:ext cx="9333186" cy="152895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ung 131"/>
            <p:cNvGrpSpPr/>
            <p:nvPr/>
          </p:nvGrpSpPr>
          <p:grpSpPr>
            <a:xfrm>
              <a:off x="3803891" y="5916651"/>
              <a:ext cx="7488496" cy="1152061"/>
              <a:chOff x="5127267" y="4451679"/>
              <a:chExt cx="7488496" cy="1152061"/>
            </a:xfrm>
          </p:grpSpPr>
          <p:sp>
            <p:nvSpPr>
              <p:cNvPr id="133" name="Titel 1"/>
              <p:cNvSpPr txBox="1">
                <a:spLocks/>
              </p:cNvSpPr>
              <p:nvPr/>
            </p:nvSpPr>
            <p:spPr>
              <a:xfrm>
                <a:off x="5127267" y="4451679"/>
                <a:ext cx="6179896" cy="1152000"/>
              </a:xfrm>
              <a:prstGeom prst="rect">
                <a:avLst/>
              </a:prstGeom>
            </p:spPr>
            <p:txBody>
              <a:bodyPr vert="horz" lIns="217728" tIns="108864" rIns="217728" bIns="108864" rtlCol="0" anchor="ctr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1125"/>
                  </a:spcAft>
                </a:pPr>
                <a:r>
                  <a:rPr lang="de-DE" sz="1400" dirty="0" smtClean="0"/>
                  <a:t>Projektmanagement</a:t>
                </a: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1535763" y="4523740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 anchor="t">
            <a:normAutofit/>
          </a:bodyPr>
          <a:lstStyle/>
          <a:p>
            <a:pPr algn="l"/>
            <a:r>
              <a:rPr lang="de-DE" sz="3000" dirty="0" smtClean="0">
                <a:solidFill>
                  <a:srgbClr val="97BC29"/>
                </a:solidFill>
                <a:cs typeface="Calibri"/>
              </a:rPr>
              <a:t>Von der Idee zur Innovation:</a:t>
            </a:r>
            <a:r>
              <a:rPr lang="de-DE" sz="3000" dirty="0" smtClean="0">
                <a:cs typeface="Calibri"/>
              </a:rPr>
              <a:t> Unser Beitrag</a:t>
            </a:r>
            <a:endParaRPr lang="de-DE" sz="3000" dirty="0">
              <a:latin typeface="Calibri"/>
              <a:cs typeface="Calibri"/>
            </a:endParaRPr>
          </a:p>
        </p:txBody>
      </p:sp>
      <p:grpSp>
        <p:nvGrpSpPr>
          <p:cNvPr id="6" name="Gruppierung 32"/>
          <p:cNvGrpSpPr/>
          <p:nvPr/>
        </p:nvGrpSpPr>
        <p:grpSpPr>
          <a:xfrm>
            <a:off x="1691681" y="2137338"/>
            <a:ext cx="5423163" cy="1368315"/>
            <a:chOff x="3178270" y="5872018"/>
            <a:chExt cx="14463651" cy="3648839"/>
          </a:xfrm>
        </p:grpSpPr>
        <p:sp>
          <p:nvSpPr>
            <p:cNvPr id="75" name="Titel 1"/>
            <p:cNvSpPr txBox="1">
              <a:spLocks/>
            </p:cNvSpPr>
            <p:nvPr/>
          </p:nvSpPr>
          <p:spPr>
            <a:xfrm>
              <a:off x="3178270" y="8341100"/>
              <a:ext cx="5510120" cy="1152000"/>
            </a:xfrm>
            <a:prstGeom prst="rect">
              <a:avLst/>
            </a:prstGeom>
          </p:spPr>
          <p:txBody>
            <a:bodyPr vert="horz" lIns="217728" tIns="108864" rIns="217728" bIns="108864" rtlCol="0" anchor="ctr">
              <a:noAutofit/>
            </a:bodyPr>
            <a:lstStyle/>
            <a:p>
              <a:pPr algn="r">
                <a:spcBef>
                  <a:spcPct val="0"/>
                </a:spcBef>
                <a:spcAft>
                  <a:spcPts val="1125"/>
                </a:spcAft>
              </a:pPr>
              <a:r>
                <a:rPr lang="de-DE" sz="1400" dirty="0" smtClean="0"/>
                <a:t>Projektbegleitung</a:t>
              </a:r>
            </a:p>
          </p:txBody>
        </p:sp>
        <p:grpSp>
          <p:nvGrpSpPr>
            <p:cNvPr id="7" name="Gruppierung 31"/>
            <p:cNvGrpSpPr/>
            <p:nvPr/>
          </p:nvGrpSpPr>
          <p:grpSpPr>
            <a:xfrm>
              <a:off x="8916987" y="5872018"/>
              <a:ext cx="8724934" cy="3648839"/>
              <a:chOff x="8916987" y="5872018"/>
              <a:chExt cx="8724934" cy="3648839"/>
            </a:xfrm>
          </p:grpSpPr>
          <p:cxnSp>
            <p:nvCxnSpPr>
              <p:cNvPr id="157" name="Gerade Verbindung 156"/>
              <p:cNvCxnSpPr/>
              <p:nvPr/>
            </p:nvCxnSpPr>
            <p:spPr>
              <a:xfrm rot="10800000" flipV="1">
                <a:off x="9450390" y="5872018"/>
                <a:ext cx="8191531" cy="3133182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8916987" y="8440857"/>
                <a:ext cx="1080000" cy="108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>
                  <a:spcAft>
                    <a:spcPts val="450"/>
                  </a:spcAft>
                </a:pPr>
                <a:endParaRPr lang="de-DE" dirty="0"/>
              </a:p>
            </p:txBody>
          </p:sp>
        </p:grpSp>
      </p:grpSp>
      <p:sp>
        <p:nvSpPr>
          <p:cNvPr id="5" name="Titel 1"/>
          <p:cNvSpPr txBox="1">
            <a:spLocks/>
          </p:cNvSpPr>
          <p:nvPr/>
        </p:nvSpPr>
        <p:spPr>
          <a:xfrm>
            <a:off x="457200" y="2137338"/>
            <a:ext cx="8229600" cy="857250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/>
          <a:p>
            <a:pPr algn="ctr" defTabSz="408131">
              <a:spcBef>
                <a:spcPct val="0"/>
              </a:spcBef>
              <a:defRPr/>
            </a:pPr>
            <a:endParaRPr lang="de-DE" sz="39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073904" y="1046123"/>
            <a:ext cx="2024736" cy="2025000"/>
          </a:xfrm>
          <a:prstGeom prst="ellipse">
            <a:avLst/>
          </a:prstGeom>
          <a:solidFill>
            <a:srgbClr val="8AB419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de-DE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6114849" y="1820349"/>
            <a:ext cx="1924452" cy="507642"/>
          </a:xfrm>
          <a:prstGeom prst="rect">
            <a:avLst/>
          </a:prstGeom>
        </p:spPr>
        <p:txBody>
          <a:bodyPr vert="horz" lIns="81626" tIns="40813" rIns="81626" bIns="40813" rtlCol="0" anchor="t">
            <a:normAutofit/>
          </a:bodyPr>
          <a:lstStyle/>
          <a:p>
            <a:pPr algn="ctr" defTabSz="408131">
              <a:spcBef>
                <a:spcPct val="0"/>
              </a:spcBef>
              <a:defRPr/>
            </a:pPr>
            <a:r>
              <a:rPr lang="de-DE" sz="21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Umsetzung</a:t>
            </a:r>
            <a:endParaRPr lang="de-DE" sz="210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Bildschirmpräsentation (16:9)</PresentationFormat>
  <Paragraphs>117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Office-Design</vt:lpstr>
      <vt:lpstr>Benutzerdefiniertes Design</vt:lpstr>
      <vt:lpstr>Folie 1</vt:lpstr>
      <vt:lpstr>Folie 2</vt:lpstr>
      <vt:lpstr>Folie 3</vt:lpstr>
      <vt:lpstr> Von der Idee zur Innovation: Zielkunden</vt:lpstr>
      <vt:lpstr>Folie 5</vt:lpstr>
      <vt:lpstr>Ihre Idee wird zur Innovation: Innovationsprozess</vt:lpstr>
      <vt:lpstr> Ihre Idee wird zur Innovation: Unser Beitrag</vt:lpstr>
      <vt:lpstr>Von der Idee zur Innovation: Unser Beitrag</vt:lpstr>
      <vt:lpstr>Von der Idee zur Innovation: Unser Beitrag</vt:lpstr>
      <vt:lpstr>Folie 10</vt:lpstr>
      <vt:lpstr>Innovationsförderung konkret: Unser Angebot</vt:lpstr>
      <vt:lpstr>zentralschweiz innovativ: Team</vt:lpstr>
    </vt:vector>
  </TitlesOfParts>
  <Company>Firma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Vorname  Nachname</dc:creator>
  <cp:lastModifiedBy>Bruno Imhof</cp:lastModifiedBy>
  <cp:revision>444</cp:revision>
  <dcterms:created xsi:type="dcterms:W3CDTF">2015-06-26T11:52:25Z</dcterms:created>
  <dcterms:modified xsi:type="dcterms:W3CDTF">2015-11-16T14:11:04Z</dcterms:modified>
</cp:coreProperties>
</file>